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32"/>
  </p:notesMasterIdLst>
  <p:sldIdLst>
    <p:sldId id="256" r:id="rId2"/>
    <p:sldId id="257" r:id="rId3"/>
    <p:sldId id="273" r:id="rId4"/>
    <p:sldId id="262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77" r:id="rId14"/>
    <p:sldId id="292" r:id="rId15"/>
    <p:sldId id="293" r:id="rId16"/>
    <p:sldId id="294" r:id="rId17"/>
    <p:sldId id="299" r:id="rId18"/>
    <p:sldId id="303" r:id="rId19"/>
    <p:sldId id="278" r:id="rId20"/>
    <p:sldId id="263" r:id="rId21"/>
    <p:sldId id="306" r:id="rId22"/>
    <p:sldId id="307" r:id="rId23"/>
    <p:sldId id="308" r:id="rId24"/>
    <p:sldId id="282" r:id="rId25"/>
    <p:sldId id="264" r:id="rId26"/>
    <p:sldId id="309" r:id="rId27"/>
    <p:sldId id="310" r:id="rId28"/>
    <p:sldId id="311" r:id="rId29"/>
    <p:sldId id="314" r:id="rId30"/>
    <p:sldId id="270" r:id="rId31"/>
  </p:sldIdLst>
  <p:sldSz cx="9144000" cy="6858000" type="screen4x3"/>
  <p:notesSz cx="6858000" cy="9144000"/>
  <p:embeddedFontLst>
    <p:embeddedFont>
      <p:font typeface="나눔바른고딕" panose="020B0600000101010101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HY견고딕" panose="0203060000010101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56A"/>
    <a:srgbClr val="E2E2E2"/>
    <a:srgbClr val="707583"/>
    <a:srgbClr val="98BAC0"/>
    <a:srgbClr val="1C3844"/>
    <a:srgbClr val="1C657C"/>
    <a:srgbClr val="2D586B"/>
    <a:srgbClr val="F9A818"/>
    <a:srgbClr val="38A9CE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6" autoAdjust="0"/>
  </p:normalViewPr>
  <p:slideViewPr>
    <p:cSldViewPr snapToGrid="0">
      <p:cViewPr varScale="1">
        <p:scale>
          <a:sx n="78" d="100"/>
          <a:sy n="78" d="100"/>
        </p:scale>
        <p:origin x="106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0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74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730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73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8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B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5707" y="4356266"/>
            <a:ext cx="56925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 시설 </a:t>
            </a:r>
            <a:endParaRPr lang="en-US" altLang="ko-KR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5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인허가 데이터 분석</a:t>
            </a:r>
            <a:endParaRPr lang="ko-KR" altLang="en-US" sz="5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7825" y="6349735"/>
            <a:ext cx="436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Junnesse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/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팀원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최민철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A556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서민경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A556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6. ‘</a:t>
            </a:r>
            <a:r>
              <a:rPr lang="ko-KR" altLang="en-US" sz="3000" dirty="0" err="1"/>
              <a:t>시도명</a:t>
            </a:r>
            <a:r>
              <a:rPr lang="en-US" altLang="ko-KR" sz="3000" dirty="0"/>
              <a:t>‘</a:t>
            </a:r>
            <a:r>
              <a:rPr lang="ko-KR" altLang="en-US" sz="3000" dirty="0"/>
              <a:t> 컬럼 생성</a:t>
            </a:r>
            <a:r>
              <a:rPr lang="en-US" altLang="ko-KR" sz="3000" dirty="0"/>
              <a:t> </a:t>
            </a:r>
            <a:endParaRPr lang="ko-KR" altLang="en-US" sz="3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1E97FF-46CC-439C-950B-5151633669E6}"/>
              </a:ext>
            </a:extLst>
          </p:cNvPr>
          <p:cNvGrpSpPr/>
          <p:nvPr/>
        </p:nvGrpSpPr>
        <p:grpSpPr>
          <a:xfrm>
            <a:off x="434860" y="2263012"/>
            <a:ext cx="8274280" cy="2941575"/>
            <a:chOff x="434860" y="2263012"/>
            <a:chExt cx="8274280" cy="294157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59FB53C-B0E5-49B8-870A-3EEBE982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860" y="2263012"/>
              <a:ext cx="5029636" cy="2941575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394246B-D7E3-472E-B412-5ABECA3A1B43}"/>
                </a:ext>
              </a:extLst>
            </p:cNvPr>
            <p:cNvGrpSpPr/>
            <p:nvPr/>
          </p:nvGrpSpPr>
          <p:grpSpPr>
            <a:xfrm>
              <a:off x="5923443" y="2303126"/>
              <a:ext cx="2785697" cy="2901461"/>
              <a:chOff x="659423" y="2271556"/>
              <a:chExt cx="2785697" cy="2901461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5DCA3060-E542-46D1-A525-C0789362BEF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46613" y="3595754"/>
                <a:ext cx="117231" cy="197827"/>
              </a:xfrm>
              <a:custGeom>
                <a:avLst/>
                <a:gdLst>
                  <a:gd name="T0" fmla="*/ 0 w 80"/>
                  <a:gd name="T1" fmla="*/ 0 h 135"/>
                  <a:gd name="T2" fmla="*/ 80 w 80"/>
                  <a:gd name="T3" fmla="*/ 68 h 135"/>
                  <a:gd name="T4" fmla="*/ 0 w 80"/>
                  <a:gd name="T5" fmla="*/ 135 h 135"/>
                  <a:gd name="T6" fmla="*/ 0 w 80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135">
                    <a:moveTo>
                      <a:pt x="0" y="0"/>
                    </a:moveTo>
                    <a:lnTo>
                      <a:pt x="80" y="6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 dirty="0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6B936C1C-5E76-4238-B1FA-90264033B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423" y="3921579"/>
                <a:ext cx="2785697" cy="1251438"/>
              </a:xfrm>
              <a:custGeom>
                <a:avLst/>
                <a:gdLst>
                  <a:gd name="T0" fmla="*/ 402 w 804"/>
                  <a:gd name="T1" fmla="*/ 282 h 360"/>
                  <a:gd name="T2" fmla="*/ 79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6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231CFFDD-E534-416B-BF69-EA1BD321C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54" y="2271556"/>
                <a:ext cx="2782766" cy="1239715"/>
              </a:xfrm>
              <a:custGeom>
                <a:avLst/>
                <a:gdLst>
                  <a:gd name="T0" fmla="*/ 401 w 803"/>
                  <a:gd name="T1" fmla="*/ 78 h 357"/>
                  <a:gd name="T2" fmla="*/ 724 w 803"/>
                  <a:gd name="T3" fmla="*/ 357 h 357"/>
                  <a:gd name="T4" fmla="*/ 803 w 803"/>
                  <a:gd name="T5" fmla="*/ 357 h 357"/>
                  <a:gd name="T6" fmla="*/ 401 w 803"/>
                  <a:gd name="T7" fmla="*/ 0 h 357"/>
                  <a:gd name="T8" fmla="*/ 0 w 803"/>
                  <a:gd name="T9" fmla="*/ 357 h 357"/>
                  <a:gd name="T10" fmla="*/ 78 w 803"/>
                  <a:gd name="T11" fmla="*/ 357 h 357"/>
                  <a:gd name="T12" fmla="*/ 401 w 803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357">
                    <a:moveTo>
                      <a:pt x="401" y="78"/>
                    </a:moveTo>
                    <a:cubicBezTo>
                      <a:pt x="565" y="78"/>
                      <a:pt x="701" y="200"/>
                      <a:pt x="724" y="357"/>
                    </a:cubicBezTo>
                    <a:cubicBezTo>
                      <a:pt x="803" y="357"/>
                      <a:pt x="803" y="357"/>
                      <a:pt x="803" y="357"/>
                    </a:cubicBezTo>
                    <a:cubicBezTo>
                      <a:pt x="779" y="157"/>
                      <a:pt x="608" y="0"/>
                      <a:pt x="401" y="0"/>
                    </a:cubicBezTo>
                    <a:cubicBezTo>
                      <a:pt x="194" y="0"/>
                      <a:pt x="23" y="157"/>
                      <a:pt x="0" y="357"/>
                    </a:cubicBezTo>
                    <a:cubicBezTo>
                      <a:pt x="78" y="357"/>
                      <a:pt x="78" y="357"/>
                      <a:pt x="78" y="357"/>
                    </a:cubicBezTo>
                    <a:cubicBezTo>
                      <a:pt x="101" y="200"/>
                      <a:pt x="237" y="78"/>
                      <a:pt x="401" y="78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DB192D08-18DE-4AC4-9647-10ED07C8B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66" y="2733152"/>
                <a:ext cx="2000250" cy="2006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14" name="Rectangle 16">
                <a:extLst>
                  <a:ext uri="{FF2B5EF4-FFF2-40B4-BE49-F238E27FC236}">
                    <a16:creationId xmlns:a16="http://schemas.microsoft.com/office/drawing/2014/main" id="{218D9B18-A8C1-4FE2-A7C9-3C979CC89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0943" y="3564025"/>
                <a:ext cx="194897" cy="2784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1AF50C-F288-4702-9C87-A8799CF23451}"/>
                  </a:ext>
                </a:extLst>
              </p:cNvPr>
              <p:cNvSpPr txBox="1"/>
              <p:nvPr/>
            </p:nvSpPr>
            <p:spPr>
              <a:xfrm>
                <a:off x="1170555" y="3793581"/>
                <a:ext cx="1795683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컬럼 데이터의 </a:t>
                </a:r>
                <a:r>
                  <a:rPr lang="ko-KR" altLang="en-US" sz="136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결측치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처리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12D16B-581E-47B5-8BA3-7828E25EE365}"/>
                  </a:ext>
                </a:extLst>
              </p:cNvPr>
              <p:cNvSpPr txBox="1"/>
              <p:nvPr/>
            </p:nvSpPr>
            <p:spPr>
              <a:xfrm>
                <a:off x="1319628" y="3177836"/>
                <a:ext cx="1497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결측치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처리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0D3B07-8402-498F-BA69-9951CC311993}"/>
              </a:ext>
            </a:extLst>
          </p:cNvPr>
          <p:cNvGrpSpPr/>
          <p:nvPr/>
        </p:nvGrpSpPr>
        <p:grpSpPr>
          <a:xfrm>
            <a:off x="1168125" y="1987564"/>
            <a:ext cx="6807749" cy="4327509"/>
            <a:chOff x="1236054" y="1789394"/>
            <a:chExt cx="6807749" cy="432750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7BC60D3-9640-4EFE-B32B-EA6197C52070}"/>
                </a:ext>
              </a:extLst>
            </p:cNvPr>
            <p:cNvGrpSpPr/>
            <p:nvPr/>
          </p:nvGrpSpPr>
          <p:grpSpPr>
            <a:xfrm>
              <a:off x="1236054" y="1789394"/>
              <a:ext cx="6807749" cy="4327509"/>
              <a:chOff x="733593" y="2073291"/>
              <a:chExt cx="6807749" cy="4327509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FD23E48-1AE4-47FE-9CFD-2D76DA6F480E}"/>
                  </a:ext>
                </a:extLst>
              </p:cNvPr>
              <p:cNvGrpSpPr/>
              <p:nvPr/>
            </p:nvGrpSpPr>
            <p:grpSpPr>
              <a:xfrm>
                <a:off x="733593" y="2073291"/>
                <a:ext cx="6807749" cy="4327509"/>
                <a:chOff x="6052982" y="2374902"/>
                <a:chExt cx="2786571" cy="2462571"/>
              </a:xfrm>
            </p:grpSpPr>
            <p:sp>
              <p:nvSpPr>
                <p:cNvPr id="22" name="자유형 66">
                  <a:extLst>
                    <a:ext uri="{FF2B5EF4-FFF2-40B4-BE49-F238E27FC236}">
                      <a16:creationId xmlns:a16="http://schemas.microsoft.com/office/drawing/2014/main" id="{AF348C79-28CD-459F-9A7B-19E916909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2982" y="2726975"/>
                  <a:ext cx="2786571" cy="2110498"/>
                </a:xfrm>
                <a:custGeom>
                  <a:avLst/>
                  <a:gdLst>
                    <a:gd name="connsiteX0" fmla="*/ 0 w 2924175"/>
                    <a:gd name="connsiteY0" fmla="*/ 0 h 2052363"/>
                    <a:gd name="connsiteX1" fmla="*/ 2924175 w 2924175"/>
                    <a:gd name="connsiteY1" fmla="*/ 0 h 2052363"/>
                    <a:gd name="connsiteX2" fmla="*/ 2924175 w 2924175"/>
                    <a:gd name="connsiteY2" fmla="*/ 1932116 h 2052363"/>
                    <a:gd name="connsiteX3" fmla="*/ 2847966 w 2924175"/>
                    <a:gd name="connsiteY3" fmla="*/ 2043340 h 2052363"/>
                    <a:gd name="connsiteX4" fmla="*/ 2801401 w 2924175"/>
                    <a:gd name="connsiteY4" fmla="*/ 2052363 h 2052363"/>
                    <a:gd name="connsiteX5" fmla="*/ 119028 w 2924175"/>
                    <a:gd name="connsiteY5" fmla="*/ 2052363 h 2052363"/>
                    <a:gd name="connsiteX6" fmla="*/ 73034 w 2924175"/>
                    <a:gd name="connsiteY6" fmla="*/ 2043340 h 2052363"/>
                    <a:gd name="connsiteX7" fmla="*/ 0 w 2924175"/>
                    <a:gd name="connsiteY7" fmla="*/ 1932116 h 2052363"/>
                    <a:gd name="connsiteX8" fmla="*/ 0 w 2924175"/>
                    <a:gd name="connsiteY8" fmla="*/ 0 h 2052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4175" h="2052363">
                      <a:moveTo>
                        <a:pt x="0" y="0"/>
                      </a:moveTo>
                      <a:lnTo>
                        <a:pt x="2924175" y="0"/>
                      </a:lnTo>
                      <a:cubicBezTo>
                        <a:pt x="2924175" y="0"/>
                        <a:pt x="2924175" y="0"/>
                        <a:pt x="2924175" y="1932116"/>
                      </a:cubicBezTo>
                      <a:cubicBezTo>
                        <a:pt x="2924175" y="1982961"/>
                        <a:pt x="2892421" y="2025332"/>
                        <a:pt x="2847966" y="2043340"/>
                      </a:cubicBezTo>
                      <a:lnTo>
                        <a:pt x="2801401" y="2052363"/>
                      </a:lnTo>
                      <a:lnTo>
                        <a:pt x="119028" y="2052363"/>
                      </a:lnTo>
                      <a:lnTo>
                        <a:pt x="73034" y="2043340"/>
                      </a:lnTo>
                      <a:cubicBezTo>
                        <a:pt x="29637" y="2025332"/>
                        <a:pt x="0" y="1982961"/>
                        <a:pt x="0" y="1932116"/>
                      </a:cubicBezTo>
                      <a:cubicBezTo>
                        <a:pt x="0" y="1932116"/>
                        <a:pt x="0" y="1932116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D73BF"/>
                  </a:solidFill>
                  <a:round/>
                  <a:headEnd/>
                  <a:tailEnd/>
                </a:ln>
              </p:spPr>
              <p:txBody>
                <a:bodyPr vert="horz" wrap="square" lIns="199385" tIns="0" rIns="199385" bIns="42203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16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세부 사항을 입력하세요</a:t>
                  </a:r>
                </a:p>
              </p:txBody>
            </p:sp>
            <p:sp>
              <p:nvSpPr>
                <p:cNvPr id="21" name="Freeform 5">
                  <a:extLst>
                    <a:ext uri="{FF2B5EF4-FFF2-40B4-BE49-F238E27FC236}">
                      <a16:creationId xmlns:a16="http://schemas.microsoft.com/office/drawing/2014/main" id="{0B48170B-0416-4648-B5E9-813441F89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2982" y="2374902"/>
                  <a:ext cx="2786571" cy="352073"/>
                </a:xfrm>
                <a:custGeom>
                  <a:avLst/>
                  <a:gdLst>
                    <a:gd name="T0" fmla="*/ 744 w 777"/>
                    <a:gd name="T1" fmla="*/ 0 h 141"/>
                    <a:gd name="T2" fmla="*/ 32 w 777"/>
                    <a:gd name="T3" fmla="*/ 0 h 141"/>
                    <a:gd name="T4" fmla="*/ 0 w 777"/>
                    <a:gd name="T5" fmla="*/ 33 h 141"/>
                    <a:gd name="T6" fmla="*/ 0 w 777"/>
                    <a:gd name="T7" fmla="*/ 141 h 141"/>
                    <a:gd name="T8" fmla="*/ 777 w 777"/>
                    <a:gd name="T9" fmla="*/ 141 h 141"/>
                    <a:gd name="T10" fmla="*/ 777 w 777"/>
                    <a:gd name="T11" fmla="*/ 33 h 141"/>
                    <a:gd name="T12" fmla="*/ 744 w 777"/>
                    <a:gd name="T13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7" h="141">
                      <a:moveTo>
                        <a:pt x="744" y="0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141"/>
                        <a:pt x="0" y="141"/>
                        <a:pt x="0" y="141"/>
                      </a:cubicBezTo>
                      <a:cubicBezTo>
                        <a:pt x="777" y="141"/>
                        <a:pt x="777" y="141"/>
                        <a:pt x="777" y="141"/>
                      </a:cubicBezTo>
                      <a:cubicBezTo>
                        <a:pt x="777" y="33"/>
                        <a:pt x="777" y="33"/>
                        <a:pt x="777" y="33"/>
                      </a:cubicBezTo>
                      <a:cubicBezTo>
                        <a:pt x="777" y="15"/>
                        <a:pt x="762" y="0"/>
                        <a:pt x="744" y="0"/>
                      </a:cubicBezTo>
                      <a:close/>
                    </a:path>
                  </a:pathLst>
                </a:custGeom>
                <a:solidFill>
                  <a:srgbClr val="1C657C"/>
                </a:solidFill>
                <a:ln>
                  <a:solidFill>
                    <a:srgbClr val="1C657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r>
                    <a:rPr lang="en-US" altLang="ko-KR" sz="1704" b="1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‘</a:t>
                  </a:r>
                  <a:r>
                    <a:rPr lang="ko-KR" altLang="en-US" sz="1704" b="1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시도명</a:t>
                  </a:r>
                  <a:r>
                    <a:rPr lang="en-US" altLang="ko-KR" sz="1704" b="1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‘ </a:t>
                  </a:r>
                  <a:r>
                    <a:rPr lang="ko-KR" altLang="en-US" sz="1704" b="1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컬럼 생성</a:t>
                  </a: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B09D853-8E2E-4F45-A766-45036BDA8E15}"/>
                  </a:ext>
                </a:extLst>
              </p:cNvPr>
              <p:cNvGrpSpPr/>
              <p:nvPr/>
            </p:nvGrpSpPr>
            <p:grpSpPr>
              <a:xfrm>
                <a:off x="6878295" y="5548003"/>
                <a:ext cx="426608" cy="580915"/>
                <a:chOff x="8157282" y="4087385"/>
                <a:chExt cx="426608" cy="580915"/>
              </a:xfrm>
            </p:grpSpPr>
            <p:sp>
              <p:nvSpPr>
                <p:cNvPr id="24" name="Freeform 10">
                  <a:extLst>
                    <a:ext uri="{FF2B5EF4-FFF2-40B4-BE49-F238E27FC236}">
                      <a16:creationId xmlns:a16="http://schemas.microsoft.com/office/drawing/2014/main" id="{B4B70A9B-D990-409C-9A40-857865DBB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7282" y="4087385"/>
                  <a:ext cx="426608" cy="31770"/>
                </a:xfrm>
                <a:custGeom>
                  <a:avLst/>
                  <a:gdLst>
                    <a:gd name="T0" fmla="*/ 114 w 119"/>
                    <a:gd name="T1" fmla="*/ 9 h 9"/>
                    <a:gd name="T2" fmla="*/ 5 w 119"/>
                    <a:gd name="T3" fmla="*/ 9 h 9"/>
                    <a:gd name="T4" fmla="*/ 0 w 119"/>
                    <a:gd name="T5" fmla="*/ 5 h 9"/>
                    <a:gd name="T6" fmla="*/ 0 w 119"/>
                    <a:gd name="T7" fmla="*/ 5 h 9"/>
                    <a:gd name="T8" fmla="*/ 5 w 119"/>
                    <a:gd name="T9" fmla="*/ 0 h 9"/>
                    <a:gd name="T10" fmla="*/ 114 w 119"/>
                    <a:gd name="T11" fmla="*/ 0 h 9"/>
                    <a:gd name="T12" fmla="*/ 119 w 119"/>
                    <a:gd name="T13" fmla="*/ 5 h 9"/>
                    <a:gd name="T14" fmla="*/ 119 w 119"/>
                    <a:gd name="T15" fmla="*/ 5 h 9"/>
                    <a:gd name="T16" fmla="*/ 114 w 119"/>
                    <a:gd name="T1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9">
                      <a:moveTo>
                        <a:pt x="114" y="9"/>
                      </a:move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2" y="9"/>
                        <a:pt x="0" y="7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7" y="0"/>
                        <a:pt x="119" y="2"/>
                        <a:pt x="119" y="5"/>
                      </a:cubicBezTo>
                      <a:cubicBezTo>
                        <a:pt x="119" y="5"/>
                        <a:pt x="119" y="5"/>
                        <a:pt x="119" y="5"/>
                      </a:cubicBezTo>
                      <a:cubicBezTo>
                        <a:pt x="119" y="7"/>
                        <a:pt x="117" y="9"/>
                        <a:pt x="114" y="9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25" name="Freeform 11">
                  <a:extLst>
                    <a:ext uri="{FF2B5EF4-FFF2-40B4-BE49-F238E27FC236}">
                      <a16:creationId xmlns:a16="http://schemas.microsoft.com/office/drawing/2014/main" id="{E0A9B2E1-D6AF-4D29-936E-956BE0543F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7282" y="4414150"/>
                  <a:ext cx="426608" cy="36307"/>
                </a:xfrm>
                <a:custGeom>
                  <a:avLst/>
                  <a:gdLst>
                    <a:gd name="T0" fmla="*/ 114 w 119"/>
                    <a:gd name="T1" fmla="*/ 10 h 10"/>
                    <a:gd name="T2" fmla="*/ 5 w 119"/>
                    <a:gd name="T3" fmla="*/ 10 h 10"/>
                    <a:gd name="T4" fmla="*/ 0 w 119"/>
                    <a:gd name="T5" fmla="*/ 5 h 10"/>
                    <a:gd name="T6" fmla="*/ 0 w 119"/>
                    <a:gd name="T7" fmla="*/ 5 h 10"/>
                    <a:gd name="T8" fmla="*/ 5 w 119"/>
                    <a:gd name="T9" fmla="*/ 0 h 10"/>
                    <a:gd name="T10" fmla="*/ 114 w 119"/>
                    <a:gd name="T11" fmla="*/ 0 h 10"/>
                    <a:gd name="T12" fmla="*/ 119 w 119"/>
                    <a:gd name="T13" fmla="*/ 5 h 10"/>
                    <a:gd name="T14" fmla="*/ 119 w 119"/>
                    <a:gd name="T15" fmla="*/ 5 h 10"/>
                    <a:gd name="T16" fmla="*/ 114 w 119"/>
                    <a:gd name="T1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0">
                      <a:moveTo>
                        <a:pt x="114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2" y="0"/>
                        <a:pt x="5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7" y="0"/>
                        <a:pt x="119" y="3"/>
                        <a:pt x="119" y="5"/>
                      </a:cubicBezTo>
                      <a:cubicBezTo>
                        <a:pt x="119" y="5"/>
                        <a:pt x="119" y="5"/>
                        <a:pt x="119" y="5"/>
                      </a:cubicBezTo>
                      <a:cubicBezTo>
                        <a:pt x="119" y="8"/>
                        <a:pt x="117" y="10"/>
                        <a:pt x="114" y="10"/>
                      </a:cubicBez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26" name="Freeform 12">
                  <a:extLst>
                    <a:ext uri="{FF2B5EF4-FFF2-40B4-BE49-F238E27FC236}">
                      <a16:creationId xmlns:a16="http://schemas.microsoft.com/office/drawing/2014/main" id="{C61B0FF6-63EF-43B7-A6D2-7901CD5A52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75436" y="4102513"/>
                  <a:ext cx="390301" cy="332815"/>
                </a:xfrm>
                <a:custGeom>
                  <a:avLst/>
                  <a:gdLst>
                    <a:gd name="T0" fmla="*/ 105 w 109"/>
                    <a:gd name="T1" fmla="*/ 93 h 93"/>
                    <a:gd name="T2" fmla="*/ 4 w 109"/>
                    <a:gd name="T3" fmla="*/ 93 h 93"/>
                    <a:gd name="T4" fmla="*/ 0 w 109"/>
                    <a:gd name="T5" fmla="*/ 89 h 93"/>
                    <a:gd name="T6" fmla="*/ 0 w 109"/>
                    <a:gd name="T7" fmla="*/ 4 h 93"/>
                    <a:gd name="T8" fmla="*/ 4 w 109"/>
                    <a:gd name="T9" fmla="*/ 0 h 93"/>
                    <a:gd name="T10" fmla="*/ 105 w 109"/>
                    <a:gd name="T11" fmla="*/ 0 h 93"/>
                    <a:gd name="T12" fmla="*/ 109 w 109"/>
                    <a:gd name="T13" fmla="*/ 4 h 93"/>
                    <a:gd name="T14" fmla="*/ 109 w 109"/>
                    <a:gd name="T15" fmla="*/ 89 h 93"/>
                    <a:gd name="T16" fmla="*/ 105 w 109"/>
                    <a:gd name="T17" fmla="*/ 93 h 93"/>
                    <a:gd name="T18" fmla="*/ 4 w 109"/>
                    <a:gd name="T19" fmla="*/ 88 h 93"/>
                    <a:gd name="T20" fmla="*/ 105 w 109"/>
                    <a:gd name="T21" fmla="*/ 88 h 93"/>
                    <a:gd name="T22" fmla="*/ 105 w 109"/>
                    <a:gd name="T23" fmla="*/ 5 h 93"/>
                    <a:gd name="T24" fmla="*/ 4 w 109"/>
                    <a:gd name="T25" fmla="*/ 5 h 93"/>
                    <a:gd name="T26" fmla="*/ 4 w 109"/>
                    <a:gd name="T27" fmla="*/ 8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9" h="93">
                      <a:moveTo>
                        <a:pt x="105" y="93"/>
                      </a:moveTo>
                      <a:cubicBezTo>
                        <a:pt x="4" y="93"/>
                        <a:pt x="4" y="93"/>
                        <a:pt x="4" y="93"/>
                      </a:cubicBezTo>
                      <a:cubicBezTo>
                        <a:pt x="1" y="93"/>
                        <a:pt x="0" y="91"/>
                        <a:pt x="0" y="89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1" y="0"/>
                        <a:pt x="4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8" y="0"/>
                        <a:pt x="109" y="2"/>
                        <a:pt x="109" y="4"/>
                      </a:cubicBezTo>
                      <a:cubicBezTo>
                        <a:pt x="109" y="89"/>
                        <a:pt x="109" y="89"/>
                        <a:pt x="109" y="89"/>
                      </a:cubicBezTo>
                      <a:cubicBezTo>
                        <a:pt x="109" y="91"/>
                        <a:pt x="108" y="93"/>
                        <a:pt x="105" y="93"/>
                      </a:cubicBezTo>
                      <a:close/>
                      <a:moveTo>
                        <a:pt x="4" y="88"/>
                      </a:move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5"/>
                        <a:pt x="105" y="5"/>
                        <a:pt x="10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27" name="Rectangle 13">
                  <a:extLst>
                    <a:ext uri="{FF2B5EF4-FFF2-40B4-BE49-F238E27FC236}">
                      <a16:creationId xmlns:a16="http://schemas.microsoft.com/office/drawing/2014/main" id="{A54F2F09-488A-4709-B53B-49D681316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25357" y="4155462"/>
                  <a:ext cx="290457" cy="78665"/>
                </a:xfrm>
                <a:prstGeom prst="rect">
                  <a:avLst/>
                </a:pr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28" name="Line 14">
                  <a:extLst>
                    <a:ext uri="{FF2B5EF4-FFF2-40B4-BE49-F238E27FC236}">
                      <a16:creationId xmlns:a16="http://schemas.microsoft.com/office/drawing/2014/main" id="{4F229D5E-4609-4DFC-AD32-C81C4BF015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25357" y="4267409"/>
                  <a:ext cx="290457" cy="0"/>
                </a:xfrm>
                <a:prstGeom prst="line">
                  <a:avLst/>
                </a:prstGeom>
                <a:noFill/>
                <a:ln w="15875" cap="rnd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29" name="Line 15">
                  <a:extLst>
                    <a:ext uri="{FF2B5EF4-FFF2-40B4-BE49-F238E27FC236}">
                      <a16:creationId xmlns:a16="http://schemas.microsoft.com/office/drawing/2014/main" id="{3C333D8C-9D8F-45BD-83A9-D105084E33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25357" y="4302203"/>
                  <a:ext cx="290457" cy="0"/>
                </a:xfrm>
                <a:prstGeom prst="line">
                  <a:avLst/>
                </a:prstGeom>
                <a:noFill/>
                <a:ln w="15875" cap="rnd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30" name="Line 16">
                  <a:extLst>
                    <a:ext uri="{FF2B5EF4-FFF2-40B4-BE49-F238E27FC236}">
                      <a16:creationId xmlns:a16="http://schemas.microsoft.com/office/drawing/2014/main" id="{0E49AA0B-B82A-4EA7-BBEF-2BF0096EC0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25357" y="4338509"/>
                  <a:ext cx="290457" cy="0"/>
                </a:xfrm>
                <a:prstGeom prst="line">
                  <a:avLst/>
                </a:prstGeom>
                <a:noFill/>
                <a:ln w="15875" cap="rnd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31" name="Line 17">
                  <a:extLst>
                    <a:ext uri="{FF2B5EF4-FFF2-40B4-BE49-F238E27FC236}">
                      <a16:creationId xmlns:a16="http://schemas.microsoft.com/office/drawing/2014/main" id="{606B6690-18F4-4611-B26F-71BA84B16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25357" y="4371792"/>
                  <a:ext cx="290457" cy="0"/>
                </a:xfrm>
                <a:prstGeom prst="line">
                  <a:avLst/>
                </a:prstGeom>
                <a:noFill/>
                <a:ln w="15875" cap="rnd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0F79F620-F3EB-4AC8-854C-D57E0C944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55457" y="4424740"/>
                  <a:ext cx="31770" cy="243560"/>
                </a:xfrm>
                <a:custGeom>
                  <a:avLst/>
                  <a:gdLst>
                    <a:gd name="T0" fmla="*/ 9 w 9"/>
                    <a:gd name="T1" fmla="*/ 64 h 68"/>
                    <a:gd name="T2" fmla="*/ 5 w 9"/>
                    <a:gd name="T3" fmla="*/ 68 h 68"/>
                    <a:gd name="T4" fmla="*/ 5 w 9"/>
                    <a:gd name="T5" fmla="*/ 68 h 68"/>
                    <a:gd name="T6" fmla="*/ 0 w 9"/>
                    <a:gd name="T7" fmla="*/ 64 h 68"/>
                    <a:gd name="T8" fmla="*/ 0 w 9"/>
                    <a:gd name="T9" fmla="*/ 4 h 68"/>
                    <a:gd name="T10" fmla="*/ 5 w 9"/>
                    <a:gd name="T11" fmla="*/ 0 h 68"/>
                    <a:gd name="T12" fmla="*/ 5 w 9"/>
                    <a:gd name="T13" fmla="*/ 0 h 68"/>
                    <a:gd name="T14" fmla="*/ 9 w 9"/>
                    <a:gd name="T15" fmla="*/ 4 h 68"/>
                    <a:gd name="T16" fmla="*/ 9 w 9"/>
                    <a:gd name="T17" fmla="*/ 64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68">
                      <a:moveTo>
                        <a:pt x="9" y="64"/>
                      </a:moveTo>
                      <a:cubicBezTo>
                        <a:pt x="9" y="67"/>
                        <a:pt x="7" y="68"/>
                        <a:pt x="5" y="68"/>
                      </a:cubicBezTo>
                      <a:cubicBezTo>
                        <a:pt x="5" y="68"/>
                        <a:pt x="5" y="68"/>
                        <a:pt x="5" y="68"/>
                      </a:cubicBezTo>
                      <a:cubicBezTo>
                        <a:pt x="2" y="68"/>
                        <a:pt x="0" y="67"/>
                        <a:pt x="0" y="6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7" y="0"/>
                        <a:pt x="9" y="2"/>
                        <a:pt x="9" y="4"/>
                      </a:cubicBezTo>
                      <a:lnTo>
                        <a:pt x="9" y="64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9AAE34-81D0-40A9-B81A-D0DB539B5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7204" y="4442893"/>
                  <a:ext cx="161870" cy="219356"/>
                </a:xfrm>
                <a:custGeom>
                  <a:avLst/>
                  <a:gdLst>
                    <a:gd name="T0" fmla="*/ 8 w 45"/>
                    <a:gd name="T1" fmla="*/ 59 h 61"/>
                    <a:gd name="T2" fmla="*/ 2 w 45"/>
                    <a:gd name="T3" fmla="*/ 60 h 61"/>
                    <a:gd name="T4" fmla="*/ 2 w 45"/>
                    <a:gd name="T5" fmla="*/ 60 h 61"/>
                    <a:gd name="T6" fmla="*/ 1 w 45"/>
                    <a:gd name="T7" fmla="*/ 54 h 61"/>
                    <a:gd name="T8" fmla="*/ 37 w 45"/>
                    <a:gd name="T9" fmla="*/ 2 h 61"/>
                    <a:gd name="T10" fmla="*/ 43 w 45"/>
                    <a:gd name="T11" fmla="*/ 1 h 61"/>
                    <a:gd name="T12" fmla="*/ 43 w 45"/>
                    <a:gd name="T13" fmla="*/ 1 h 61"/>
                    <a:gd name="T14" fmla="*/ 44 w 45"/>
                    <a:gd name="T15" fmla="*/ 7 h 61"/>
                    <a:gd name="T16" fmla="*/ 8 w 45"/>
                    <a:gd name="T17" fmla="*/ 5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61">
                      <a:moveTo>
                        <a:pt x="8" y="59"/>
                      </a:moveTo>
                      <a:cubicBezTo>
                        <a:pt x="7" y="61"/>
                        <a:pt x="4" y="61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0" y="59"/>
                        <a:pt x="0" y="56"/>
                        <a:pt x="1" y="54"/>
                      </a:cubicBezTo>
                      <a:cubicBezTo>
                        <a:pt x="37" y="2"/>
                        <a:pt x="37" y="2"/>
                        <a:pt x="37" y="2"/>
                      </a:cubicBezTo>
                      <a:cubicBezTo>
                        <a:pt x="38" y="0"/>
                        <a:pt x="41" y="0"/>
                        <a:pt x="43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4" y="2"/>
                        <a:pt x="45" y="5"/>
                        <a:pt x="44" y="7"/>
                      </a:cubicBezTo>
                      <a:lnTo>
                        <a:pt x="8" y="59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E97B11F4-E695-4EEC-A5AE-AEB4794DA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2099" y="4442893"/>
                  <a:ext cx="161870" cy="219356"/>
                </a:xfrm>
                <a:custGeom>
                  <a:avLst/>
                  <a:gdLst>
                    <a:gd name="T0" fmla="*/ 37 w 45"/>
                    <a:gd name="T1" fmla="*/ 59 h 61"/>
                    <a:gd name="T2" fmla="*/ 43 w 45"/>
                    <a:gd name="T3" fmla="*/ 60 h 61"/>
                    <a:gd name="T4" fmla="*/ 43 w 45"/>
                    <a:gd name="T5" fmla="*/ 60 h 61"/>
                    <a:gd name="T6" fmla="*/ 44 w 45"/>
                    <a:gd name="T7" fmla="*/ 54 h 61"/>
                    <a:gd name="T8" fmla="*/ 8 w 45"/>
                    <a:gd name="T9" fmla="*/ 2 h 61"/>
                    <a:gd name="T10" fmla="*/ 2 w 45"/>
                    <a:gd name="T11" fmla="*/ 1 h 61"/>
                    <a:gd name="T12" fmla="*/ 2 w 45"/>
                    <a:gd name="T13" fmla="*/ 1 h 61"/>
                    <a:gd name="T14" fmla="*/ 1 w 45"/>
                    <a:gd name="T15" fmla="*/ 7 h 61"/>
                    <a:gd name="T16" fmla="*/ 37 w 45"/>
                    <a:gd name="T17" fmla="*/ 5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61">
                      <a:moveTo>
                        <a:pt x="37" y="59"/>
                      </a:moveTo>
                      <a:cubicBezTo>
                        <a:pt x="38" y="61"/>
                        <a:pt x="41" y="61"/>
                        <a:pt x="43" y="60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5" y="59"/>
                        <a:pt x="45" y="56"/>
                        <a:pt x="44" y="54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7" y="0"/>
                        <a:pt x="4" y="0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2"/>
                        <a:pt x="0" y="5"/>
                        <a:pt x="1" y="7"/>
                      </a:cubicBezTo>
                      <a:lnTo>
                        <a:pt x="37" y="59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</p:grp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EC25EB0-99DC-4A7A-90A0-9973814E3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556" y="2540224"/>
              <a:ext cx="5879848" cy="324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10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7. </a:t>
            </a:r>
            <a:r>
              <a:rPr lang="ko-KR" altLang="en-US" sz="3000" dirty="0"/>
              <a:t>‘좌표정보</a:t>
            </a:r>
            <a:r>
              <a:rPr lang="en-US" altLang="ko-KR" sz="3000" dirty="0"/>
              <a:t>(X),(Y)’ </a:t>
            </a:r>
            <a:r>
              <a:rPr lang="ko-KR" altLang="en-US" sz="3000" dirty="0"/>
              <a:t>컬럼의 </a:t>
            </a:r>
            <a:r>
              <a:rPr lang="ko-KR" altLang="en-US" sz="3000" dirty="0" err="1"/>
              <a:t>결측치</a:t>
            </a:r>
            <a:r>
              <a:rPr lang="ko-KR" altLang="en-US" sz="3000" dirty="0"/>
              <a:t> 처리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6A050A-B148-40EC-AEF7-9E8C0785DA9C}"/>
              </a:ext>
            </a:extLst>
          </p:cNvPr>
          <p:cNvGrpSpPr/>
          <p:nvPr/>
        </p:nvGrpSpPr>
        <p:grpSpPr>
          <a:xfrm>
            <a:off x="181897" y="1515704"/>
            <a:ext cx="10013359" cy="4918382"/>
            <a:chOff x="172065" y="1505872"/>
            <a:chExt cx="10013359" cy="49183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459464-570F-4EA0-B635-78F44AAA53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29" y="2510908"/>
              <a:ext cx="8760542" cy="3913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0E1C71F-F6A7-4A28-A1E3-4B829A4251C2}"/>
                </a:ext>
              </a:extLst>
            </p:cNvPr>
            <p:cNvSpPr/>
            <p:nvPr/>
          </p:nvSpPr>
          <p:spPr>
            <a:xfrm>
              <a:off x="172065" y="1505872"/>
              <a:ext cx="3613355" cy="1005036"/>
            </a:xfrm>
            <a:prstGeom prst="rect">
              <a:avLst/>
            </a:prstGeom>
            <a:solidFill>
              <a:srgbClr val="1C657C">
                <a:alpha val="79000"/>
              </a:srgbClr>
            </a:solidFill>
            <a:ln cap="rnd">
              <a:noFill/>
              <a:miter lim="800000"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좌표정보가 </a:t>
              </a:r>
              <a:r>
                <a:rPr lang="ko-KR" altLang="en-US" sz="1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결측치인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데이터들은 </a:t>
              </a:r>
              <a:endPara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어떤 업종에 속해 있는 경우가 많을까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 영업상태는 어떨까</a:t>
              </a:r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  <a:endPara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94775C5-32AF-4728-A10C-96D398CEBC19}"/>
                </a:ext>
              </a:extLst>
            </p:cNvPr>
            <p:cNvSpPr/>
            <p:nvPr/>
          </p:nvSpPr>
          <p:spPr>
            <a:xfrm>
              <a:off x="6381135" y="1922697"/>
              <a:ext cx="3804289" cy="6848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영업상태의 비율에 주목해보자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288B60-127B-494D-A66E-5C18D304EFFE}"/>
              </a:ext>
            </a:extLst>
          </p:cNvPr>
          <p:cNvGrpSpPr/>
          <p:nvPr/>
        </p:nvGrpSpPr>
        <p:grpSpPr>
          <a:xfrm>
            <a:off x="1255932" y="1811601"/>
            <a:ext cx="6651800" cy="4222465"/>
            <a:chOff x="201561" y="1847970"/>
            <a:chExt cx="6401355" cy="38429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108F2B6-0A0D-4589-949E-76D39BCFA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61" y="2520740"/>
              <a:ext cx="6401355" cy="3170195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CAC56C9-0810-49EA-A833-0685CA04081E}"/>
                </a:ext>
              </a:extLst>
            </p:cNvPr>
            <p:cNvSpPr/>
            <p:nvPr/>
          </p:nvSpPr>
          <p:spPr>
            <a:xfrm>
              <a:off x="2037440" y="1847970"/>
              <a:ext cx="2729595" cy="471848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ㅣ좌표정보의</a:t>
              </a:r>
              <a:r>
                <a:rPr lang="ko-KR" altLang="en-US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b="1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</a:t>
              </a:r>
              <a:r>
                <a:rPr lang="ko-KR" altLang="en-US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채우기</a:t>
              </a:r>
              <a:endParaRPr lang="en-US" altLang="ko-KR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32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8. </a:t>
            </a:r>
            <a:r>
              <a:rPr lang="ko-KR" altLang="en-US" sz="3000" dirty="0"/>
              <a:t>좌표계 변환</a:t>
            </a:r>
            <a:r>
              <a:rPr lang="en-US" altLang="ko-KR" sz="3000" dirty="0"/>
              <a:t>,   ‘</a:t>
            </a:r>
            <a:r>
              <a:rPr lang="ko-KR" altLang="en-US" sz="3000" dirty="0"/>
              <a:t>지역</a:t>
            </a:r>
            <a:r>
              <a:rPr lang="en-US" altLang="ko-KR" sz="3000" dirty="0"/>
              <a:t>’ </a:t>
            </a:r>
            <a:r>
              <a:rPr lang="ko-KR" altLang="en-US" sz="3000" dirty="0"/>
              <a:t>컬럼 생성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4604ADB-D980-4415-B3FF-B57612A0AA8C}"/>
              </a:ext>
            </a:extLst>
          </p:cNvPr>
          <p:cNvSpPr>
            <a:spLocks/>
          </p:cNvSpPr>
          <p:nvPr/>
        </p:nvSpPr>
        <p:spPr bwMode="auto">
          <a:xfrm flipH="1">
            <a:off x="5627407" y="3910269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9BBFA352-48C7-4169-80A1-B52117BCE81E}"/>
              </a:ext>
            </a:extLst>
          </p:cNvPr>
          <p:cNvSpPr>
            <a:spLocks/>
          </p:cNvSpPr>
          <p:nvPr/>
        </p:nvSpPr>
        <p:spPr bwMode="auto">
          <a:xfrm>
            <a:off x="5540950" y="4222395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084602E4-87C7-4C8F-B26B-A119FF472BFE}"/>
              </a:ext>
            </a:extLst>
          </p:cNvPr>
          <p:cNvSpPr>
            <a:spLocks/>
          </p:cNvSpPr>
          <p:nvPr/>
        </p:nvSpPr>
        <p:spPr bwMode="auto">
          <a:xfrm>
            <a:off x="5540950" y="2572372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EC53A784-C691-4FB2-A2AB-FC9438461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723" y="3033968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 dirty="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96517B9C-D8F1-4D5E-9F5E-E0B8A0EAD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6132" y="3864841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DB9EF2-F849-491C-9112-6FCAC38C1CCF}"/>
              </a:ext>
            </a:extLst>
          </p:cNvPr>
          <p:cNvGrpSpPr/>
          <p:nvPr/>
        </p:nvGrpSpPr>
        <p:grpSpPr>
          <a:xfrm>
            <a:off x="542051" y="2018058"/>
            <a:ext cx="7500998" cy="4180075"/>
            <a:chOff x="542051" y="2018058"/>
            <a:chExt cx="7500998" cy="41800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21E7B5-AD68-4D96-BDC8-68A4BB8A3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051" y="2018058"/>
              <a:ext cx="4180075" cy="418007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B74591-B13A-4F8D-BDA6-A097FEACA644}"/>
                </a:ext>
              </a:extLst>
            </p:cNvPr>
            <p:cNvSpPr txBox="1"/>
            <p:nvPr/>
          </p:nvSpPr>
          <p:spPr>
            <a:xfrm>
              <a:off x="5862644" y="3986946"/>
              <a:ext cx="2180405" cy="511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중부원점</a:t>
              </a:r>
              <a:r>
                <a: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TM(EPSG:4326)</a:t>
              </a:r>
            </a:p>
            <a:p>
              <a:pPr algn="ctr"/>
              <a:r>
                <a:rPr lang="ko-KR" altLang="en-US" sz="1363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좌표계 변환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F62D6E-D199-4147-97FA-3CA488D63551}"/>
              </a:ext>
            </a:extLst>
          </p:cNvPr>
          <p:cNvSpPr txBox="1"/>
          <p:nvPr/>
        </p:nvSpPr>
        <p:spPr>
          <a:xfrm>
            <a:off x="6190459" y="3438354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좌표계 변환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8CD680-4486-46A8-AF48-AEA4A58A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1" y="1963239"/>
            <a:ext cx="4188532" cy="42418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F4234-872A-452D-B573-C756B7E5E867}"/>
              </a:ext>
            </a:extLst>
          </p:cNvPr>
          <p:cNvSpPr txBox="1"/>
          <p:nvPr/>
        </p:nvSpPr>
        <p:spPr>
          <a:xfrm>
            <a:off x="6278810" y="4065438"/>
            <a:ext cx="1309975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 결과 확인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873898E-C466-4800-888E-54E57F546C92}"/>
              </a:ext>
            </a:extLst>
          </p:cNvPr>
          <p:cNvGrpSpPr/>
          <p:nvPr/>
        </p:nvGrpSpPr>
        <p:grpSpPr>
          <a:xfrm>
            <a:off x="4497652" y="1948153"/>
            <a:ext cx="4910388" cy="2980402"/>
            <a:chOff x="2275389" y="2520406"/>
            <a:chExt cx="4910388" cy="298040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0B08901-E342-4D8A-A43A-7C2D255D6082}"/>
                </a:ext>
              </a:extLst>
            </p:cNvPr>
            <p:cNvGrpSpPr/>
            <p:nvPr/>
          </p:nvGrpSpPr>
          <p:grpSpPr>
            <a:xfrm>
              <a:off x="2275389" y="2520406"/>
              <a:ext cx="4910388" cy="2980402"/>
              <a:chOff x="2306489" y="1833205"/>
              <a:chExt cx="4512484" cy="192016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0AF13E3-5CC6-470C-896B-216BA425C2F3}"/>
                  </a:ext>
                </a:extLst>
              </p:cNvPr>
              <p:cNvSpPr/>
              <p:nvPr/>
            </p:nvSpPr>
            <p:spPr>
              <a:xfrm>
                <a:off x="2306489" y="1833205"/>
                <a:ext cx="4512484" cy="4298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지역</a:t>
                </a: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 </a:t>
                </a: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컬럼 생성</a:t>
                </a:r>
                <a:endPara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2F12B43-F92E-48F9-818A-98334B2007EF}"/>
                  </a:ext>
                </a:extLst>
              </p:cNvPr>
              <p:cNvGrpSpPr/>
              <p:nvPr/>
            </p:nvGrpSpPr>
            <p:grpSpPr>
              <a:xfrm>
                <a:off x="2642367" y="2263077"/>
                <a:ext cx="3859266" cy="1490297"/>
                <a:chOff x="2627298" y="2237732"/>
                <a:chExt cx="3859266" cy="1490297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A521DE8-8FFC-4B8C-8857-CB2BB088724A}"/>
                    </a:ext>
                  </a:extLst>
                </p:cNvPr>
                <p:cNvSpPr/>
                <p:nvPr/>
              </p:nvSpPr>
              <p:spPr>
                <a:xfrm>
                  <a:off x="2627298" y="2237732"/>
                  <a:ext cx="3859266" cy="1490297"/>
                </a:xfrm>
                <a:prstGeom prst="rect">
                  <a:avLst/>
                </a:prstGeom>
                <a:solidFill>
                  <a:srgbClr val="1C657C"/>
                </a:soli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sz="2386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3FEEE4E1-08C5-430B-A019-BA75A4276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20768" y="2390008"/>
                  <a:ext cx="3208298" cy="449619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자유형 64">
              <a:extLst>
                <a:ext uri="{FF2B5EF4-FFF2-40B4-BE49-F238E27FC236}">
                  <a16:creationId xmlns:a16="http://schemas.microsoft.com/office/drawing/2014/main" id="{F854D360-7BAC-417F-8577-2C25D2259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232" y="4313953"/>
              <a:ext cx="3456000" cy="772035"/>
            </a:xfrm>
            <a:custGeom>
              <a:avLst/>
              <a:gdLst>
                <a:gd name="connsiteX0" fmla="*/ 0 w 2924175"/>
                <a:gd name="connsiteY0" fmla="*/ 0 h 2053951"/>
                <a:gd name="connsiteX1" fmla="*/ 2924175 w 2924175"/>
                <a:gd name="connsiteY1" fmla="*/ 0 h 2053951"/>
                <a:gd name="connsiteX2" fmla="*/ 2924175 w 2924175"/>
                <a:gd name="connsiteY2" fmla="*/ 1932927 h 2053951"/>
                <a:gd name="connsiteX3" fmla="*/ 2799982 w 2924175"/>
                <a:gd name="connsiteY3" fmla="*/ 2053499 h 2053951"/>
                <a:gd name="connsiteX4" fmla="*/ 1610743 w 2924175"/>
                <a:gd name="connsiteY4" fmla="*/ 2053499 h 2053951"/>
                <a:gd name="connsiteX5" fmla="*/ 1610098 w 2924175"/>
                <a:gd name="connsiteY5" fmla="*/ 2053951 h 2053951"/>
                <a:gd name="connsiteX6" fmla="*/ 1310314 w 2924175"/>
                <a:gd name="connsiteY6" fmla="*/ 2053951 h 2053951"/>
                <a:gd name="connsiteX7" fmla="*/ 1309669 w 2924175"/>
                <a:gd name="connsiteY7" fmla="*/ 2053499 h 2053951"/>
                <a:gd name="connsiteX8" fmla="*/ 120430 w 2924175"/>
                <a:gd name="connsiteY8" fmla="*/ 2053499 h 2053951"/>
                <a:gd name="connsiteX9" fmla="*/ 0 w 2924175"/>
                <a:gd name="connsiteY9" fmla="*/ 1932927 h 2053951"/>
                <a:gd name="connsiteX10" fmla="*/ 0 w 2924175"/>
                <a:gd name="connsiteY10" fmla="*/ 0 h 205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4175" h="2053951">
                  <a:moveTo>
                    <a:pt x="0" y="0"/>
                  </a:moveTo>
                  <a:lnTo>
                    <a:pt x="2924175" y="0"/>
                  </a:lnTo>
                  <a:cubicBezTo>
                    <a:pt x="2924175" y="0"/>
                    <a:pt x="2924175" y="0"/>
                    <a:pt x="2924175" y="1932927"/>
                  </a:cubicBezTo>
                  <a:cubicBezTo>
                    <a:pt x="2924175" y="2000749"/>
                    <a:pt x="2867724" y="2053499"/>
                    <a:pt x="2799982" y="2053499"/>
                  </a:cubicBezTo>
                  <a:cubicBezTo>
                    <a:pt x="2799982" y="2053499"/>
                    <a:pt x="2799982" y="2053499"/>
                    <a:pt x="1610743" y="2053499"/>
                  </a:cubicBezTo>
                  <a:lnTo>
                    <a:pt x="1610098" y="2053951"/>
                  </a:lnTo>
                  <a:lnTo>
                    <a:pt x="1310314" y="2053951"/>
                  </a:lnTo>
                  <a:lnTo>
                    <a:pt x="1309669" y="2053499"/>
                  </a:lnTo>
                  <a:cubicBezTo>
                    <a:pt x="1309669" y="2053499"/>
                    <a:pt x="1309669" y="2053499"/>
                    <a:pt x="120430" y="2053499"/>
                  </a:cubicBezTo>
                  <a:cubicBezTo>
                    <a:pt x="52688" y="2053499"/>
                    <a:pt x="0" y="2000749"/>
                    <a:pt x="0" y="1932927"/>
                  </a:cubicBezTo>
                  <a:cubicBezTo>
                    <a:pt x="0" y="1932927"/>
                    <a:pt x="0" y="193292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D73BF"/>
              </a:solidFill>
              <a:round/>
              <a:headEnd/>
              <a:tailEnd/>
            </a:ln>
          </p:spPr>
          <p:txBody>
            <a:bodyPr vert="horz" wrap="square" lIns="199385" tIns="0" rIns="199385" bIns="42203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시도명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컬럼과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시군구명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컬럼을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합쳐서 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 </a:t>
              </a: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컬럼을 생성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5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9" grpId="0"/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523D32-8DD0-4844-A875-D8BF1C1C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479" y1="58313" x2="62254" y2="60723"/>
                        <a14:foregroundMark x1="72113" y1="76145" x2="72958" y2="79759"/>
                        <a14:foregroundMark x1="68169" y1="78072" x2="67606" y2="79277"/>
                        <a14:foregroundMark x1="65634" y1="78072" x2="69859" y2="7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070597"/>
            <a:ext cx="3381375" cy="395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5E6CFF-264D-41DF-9DA7-584D08AE8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7" b="89879" l="7353" r="90000">
                        <a14:foregroundMark x1="7353" y1="48988" x2="15000" y2="49798"/>
                        <a14:foregroundMark x1="89412" y1="80567" x2="87941" y2="63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0625" y="1853723"/>
            <a:ext cx="4044752" cy="3150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D754CA-A5C9-4B67-A3D5-3EEB4FAF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484" y1="61438" x2="64079" y2="67538"/>
                        <a14:foregroundMark x1="71300" y1="81699" x2="71300" y2="81699"/>
                        <a14:foregroundMark x1="52166" y1="54248" x2="52166" y2="54248"/>
                        <a14:foregroundMark x1="71300" y1="76471" x2="71300" y2="76471"/>
                        <a14:backgroundMark x1="29603" y1="21786" x2="26173" y2="32680"/>
                        <a14:backgroundMark x1="26173" y1="32680" x2="33032" y2="38780"/>
                        <a14:backgroundMark x1="33032" y1="24401" x2="34477" y2="36819"/>
                        <a14:backgroundMark x1="40072" y1="27451" x2="34477" y2="42702"/>
                        <a14:backgroundMark x1="39711" y1="32898" x2="37365" y2="42702"/>
                        <a14:backgroundMark x1="34838" y1="20044" x2="25271" y2="20697"/>
                        <a14:backgroundMark x1="25271" y1="20697" x2="22383" y2="31808"/>
                        <a14:backgroundMark x1="22383" y1="31808" x2="24188" y2="43355"/>
                        <a14:backgroundMark x1="24188" y1="43355" x2="32852" y2="46405"/>
                        <a14:backgroundMark x1="32852" y1="46405" x2="42599" y2="40523"/>
                        <a14:backgroundMark x1="42599" y1="40523" x2="41697" y2="29194"/>
                        <a14:backgroundMark x1="41697" y1="29194" x2="35379" y2="20697"/>
                        <a14:backgroundMark x1="35379" y1="20697" x2="32130" y2="19608"/>
                        <a14:backgroundMark x1="38628" y1="21351" x2="44224" y2="32898"/>
                        <a14:backgroundMark x1="42599" y1="25054" x2="46390" y2="35730"/>
                        <a14:backgroundMark x1="46390" y1="35730" x2="46570" y2="39434"/>
                        <a14:backgroundMark x1="19314" y1="31590" x2="24368" y2="44009"/>
                        <a14:backgroundMark x1="21480" y1="41830" x2="26715" y2="50763"/>
                        <a14:backgroundMark x1="26715" y1="50763" x2="35921" y2="49673"/>
                        <a14:backgroundMark x1="35921" y1="49673" x2="36101" y2="49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3575" y="1243012"/>
            <a:ext cx="5276850" cy="4371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6D42D-F785-43E2-AC0D-0808E70DDDD1}"/>
              </a:ext>
            </a:extLst>
          </p:cNvPr>
          <p:cNvSpPr txBox="1"/>
          <p:nvPr/>
        </p:nvSpPr>
        <p:spPr>
          <a:xfrm>
            <a:off x="1319728" y="834528"/>
            <a:ext cx="718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시각화</a:t>
            </a: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EDA </a:t>
            </a:r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및 </a:t>
            </a: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Feature Engineering</a:t>
            </a: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613D9141-A2CC-4BC0-B925-7F15DCEC3B18}"/>
              </a:ext>
            </a:extLst>
          </p:cNvPr>
          <p:cNvSpPr/>
          <p:nvPr/>
        </p:nvSpPr>
        <p:spPr>
          <a:xfrm>
            <a:off x="729103" y="894080"/>
            <a:ext cx="567823" cy="532902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39EB0-9102-49E1-899E-CF3C387EAEE8}"/>
              </a:ext>
            </a:extLst>
          </p:cNvPr>
          <p:cNvSpPr txBox="1"/>
          <p:nvPr/>
        </p:nvSpPr>
        <p:spPr>
          <a:xfrm>
            <a:off x="780960" y="883920"/>
            <a:ext cx="48442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+mj-cs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506881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890052" y="3732751"/>
            <a:ext cx="7363896" cy="0"/>
          </a:xfrm>
          <a:prstGeom prst="line">
            <a:avLst/>
          </a:prstGeom>
          <a:ln w="28575">
            <a:solidFill>
              <a:srgbClr val="1C6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9AD4E5-6639-4C10-A1B5-EDE518C30B84}"/>
              </a:ext>
            </a:extLst>
          </p:cNvPr>
          <p:cNvGrpSpPr/>
          <p:nvPr/>
        </p:nvGrpSpPr>
        <p:grpSpPr>
          <a:xfrm>
            <a:off x="1063283" y="2279574"/>
            <a:ext cx="1778238" cy="3050927"/>
            <a:chOff x="797814" y="2279574"/>
            <a:chExt cx="1778238" cy="3050927"/>
          </a:xfrm>
        </p:grpSpPr>
        <p:sp>
          <p:nvSpPr>
            <p:cNvPr id="42" name="눈물 방울 41"/>
            <p:cNvSpPr/>
            <p:nvPr/>
          </p:nvSpPr>
          <p:spPr>
            <a:xfrm rot="8100000">
              <a:off x="898823" y="2279574"/>
              <a:ext cx="1091159" cy="1091159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1376385" y="3664736"/>
              <a:ext cx="136035" cy="13603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97814" y="3942665"/>
              <a:ext cx="1778238" cy="307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범주형 데이터 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69432" y="2577441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02134" y="3775469"/>
              <a:ext cx="1773917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가지 시각화 자료를 통해 정보 추출</a:t>
              </a:r>
              <a:endPara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BDFF3E-F563-4E94-B961-99755B2DB118}"/>
              </a:ext>
            </a:extLst>
          </p:cNvPr>
          <p:cNvGrpSpPr/>
          <p:nvPr/>
        </p:nvGrpSpPr>
        <p:grpSpPr>
          <a:xfrm>
            <a:off x="2804347" y="2477202"/>
            <a:ext cx="1773916" cy="2707904"/>
            <a:chOff x="2332405" y="2477202"/>
            <a:chExt cx="1773916" cy="2707904"/>
          </a:xfrm>
        </p:grpSpPr>
        <p:sp>
          <p:nvSpPr>
            <p:cNvPr id="39" name="눈물 방울 38"/>
            <p:cNvSpPr/>
            <p:nvPr/>
          </p:nvSpPr>
          <p:spPr>
            <a:xfrm rot="19059099">
              <a:off x="2437793" y="4093947"/>
              <a:ext cx="1091159" cy="1091159"/>
            </a:xfrm>
            <a:prstGeom prst="teardrop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2937875" y="3664736"/>
              <a:ext cx="136035" cy="136035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342648" y="2706798"/>
              <a:ext cx="1745458" cy="2625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 데이터 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490417" y="4313587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332405" y="2477202"/>
              <a:ext cx="1773916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개방서비스별 데이터를 월별로 묶어 인허가</a:t>
              </a: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폐휴업에 대해 시각화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6169F5-15AD-42E2-B3EC-4AD5822589C4}"/>
              </a:ext>
            </a:extLst>
          </p:cNvPr>
          <p:cNvGrpSpPr/>
          <p:nvPr/>
        </p:nvGrpSpPr>
        <p:grpSpPr>
          <a:xfrm>
            <a:off x="4649833" y="2279576"/>
            <a:ext cx="1781880" cy="3008210"/>
            <a:chOff x="6655614" y="2279576"/>
            <a:chExt cx="1781880" cy="3008210"/>
          </a:xfrm>
        </p:grpSpPr>
        <p:sp>
          <p:nvSpPr>
            <p:cNvPr id="41" name="눈물 방울 40"/>
            <p:cNvSpPr/>
            <p:nvPr/>
          </p:nvSpPr>
          <p:spPr>
            <a:xfrm rot="8100000">
              <a:off x="6848287" y="2279576"/>
              <a:ext cx="1091159" cy="1091159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7325849" y="3664736"/>
              <a:ext cx="136035" cy="13603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655614" y="3942665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위치 데이터 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918896" y="2577441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663579" y="3732754"/>
              <a:ext cx="1773915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Covid19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기준으로 </a:t>
              </a:r>
              <a:endPara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발생 전 </a:t>
              </a: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발생 후 </a:t>
              </a: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년간의 창업</a:t>
              </a:r>
              <a:r>
                <a:rPr lang="en-US" altLang="ko-KR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108" spc="-6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폐휴업</a:t>
              </a: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매장의 수를 시각화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176297" cy="638174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시각화</a:t>
            </a:r>
            <a:r>
              <a:rPr lang="en-US" altLang="ko-KR" sz="3000" dirty="0"/>
              <a:t>, EDA </a:t>
            </a:r>
            <a:r>
              <a:rPr lang="ko-KR" altLang="en-US" sz="3000" dirty="0"/>
              <a:t>및 </a:t>
            </a:r>
            <a:r>
              <a:rPr lang="en-US" altLang="ko-KR" sz="3000" dirty="0"/>
              <a:t>Feature Engineering</a:t>
            </a:r>
            <a:endParaRPr lang="ko-KR" altLang="en-US" sz="30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18425FB-1834-4CB0-A05B-956961A3BEA6}"/>
              </a:ext>
            </a:extLst>
          </p:cNvPr>
          <p:cNvGrpSpPr/>
          <p:nvPr/>
        </p:nvGrpSpPr>
        <p:grpSpPr>
          <a:xfrm>
            <a:off x="6545890" y="2482072"/>
            <a:ext cx="1888093" cy="2707904"/>
            <a:chOff x="2332405" y="2477202"/>
            <a:chExt cx="1888093" cy="2707904"/>
          </a:xfrm>
        </p:grpSpPr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51A98BB-EC97-42D5-88D0-CCBE4C552276}"/>
                </a:ext>
              </a:extLst>
            </p:cNvPr>
            <p:cNvSpPr/>
            <p:nvPr/>
          </p:nvSpPr>
          <p:spPr>
            <a:xfrm rot="19059099">
              <a:off x="2437793" y="4093947"/>
              <a:ext cx="1091159" cy="1091159"/>
            </a:xfrm>
            <a:prstGeom prst="teardrop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0C40FC4-CBBC-4D06-BDF3-37FC34D9C033}"/>
                </a:ext>
              </a:extLst>
            </p:cNvPr>
            <p:cNvSpPr/>
            <p:nvPr/>
          </p:nvSpPr>
          <p:spPr>
            <a:xfrm>
              <a:off x="2937875" y="3664736"/>
              <a:ext cx="136035" cy="136035"/>
            </a:xfrm>
            <a:prstGeom prst="ellips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4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2C12E0-4135-497F-B921-3218D5671D9C}"/>
                </a:ext>
              </a:extLst>
            </p:cNvPr>
            <p:cNvSpPr/>
            <p:nvPr/>
          </p:nvSpPr>
          <p:spPr>
            <a:xfrm>
              <a:off x="2342648" y="2706797"/>
              <a:ext cx="1877850" cy="264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4F045B1-547E-4A81-89D0-4E6D3AC3F1F3}"/>
                </a:ext>
              </a:extLst>
            </p:cNvPr>
            <p:cNvSpPr/>
            <p:nvPr/>
          </p:nvSpPr>
          <p:spPr>
            <a:xfrm>
              <a:off x="2490417" y="4313587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0D74A90-BA40-4C78-BD2C-C340D1666495}"/>
                </a:ext>
              </a:extLst>
            </p:cNvPr>
            <p:cNvSpPr/>
            <p:nvPr/>
          </p:nvSpPr>
          <p:spPr>
            <a:xfrm>
              <a:off x="2332405" y="2477202"/>
              <a:ext cx="1773916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영업상태구분코드</a:t>
              </a:r>
              <a:endPara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사업장명</a:t>
              </a:r>
              <a:endParaRPr lang="en-US" altLang="ko-KR" sz="1108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8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면적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2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A. </a:t>
            </a:r>
            <a:r>
              <a:rPr lang="ko-KR" altLang="en-US" sz="3000" dirty="0"/>
              <a:t>범주형 데이터 </a:t>
            </a:r>
            <a:r>
              <a:rPr lang="en-US" altLang="ko-KR" sz="3000" dirty="0"/>
              <a:t>EDA</a:t>
            </a:r>
            <a:endParaRPr lang="ko-KR" altLang="en-US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43E0B0-48F9-4432-B9DE-4B7D66C29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5" y="2595469"/>
            <a:ext cx="7787148" cy="382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8A271E-A696-449D-AB6F-00884025D4AD}"/>
              </a:ext>
            </a:extLst>
          </p:cNvPr>
          <p:cNvSpPr/>
          <p:nvPr/>
        </p:nvSpPr>
        <p:spPr>
          <a:xfrm rot="16200000">
            <a:off x="821124" y="1622213"/>
            <a:ext cx="820162" cy="110555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F2FB5B-DE6E-4FCE-8E12-7483BAABE39D}"/>
              </a:ext>
            </a:extLst>
          </p:cNvPr>
          <p:cNvSpPr/>
          <p:nvPr/>
        </p:nvSpPr>
        <p:spPr>
          <a:xfrm rot="16200000">
            <a:off x="4688968" y="-906911"/>
            <a:ext cx="864992" cy="6139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latinLnBrk="0"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 </a:t>
            </a:r>
            <a:r>
              <a:rPr lang="ko-KR" altLang="en-US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업소 수가 가장 많은 시도는 어디일까</a:t>
            </a: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atinLnBrk="0">
              <a:lnSpc>
                <a:spcPct val="150000"/>
              </a:lnSpc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 </a:t>
            </a:r>
            <a:r>
              <a:rPr lang="ko-KR" altLang="en-US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시도별 인허가 됐던 업소들의 </a:t>
            </a: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</a:t>
            </a:r>
            <a:r>
              <a:rPr lang="ko-KR" altLang="en-US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영업상태의 비율은 어떻게 될까</a:t>
            </a:r>
            <a:r>
              <a:rPr lang="en-US" altLang="ko-KR" sz="1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9B0A61-4DD1-49BC-8135-0EDF2401BB3A}"/>
              </a:ext>
            </a:extLst>
          </p:cNvPr>
          <p:cNvSpPr/>
          <p:nvPr/>
        </p:nvSpPr>
        <p:spPr>
          <a:xfrm rot="16200000">
            <a:off x="7985825" y="2086798"/>
            <a:ext cx="820162" cy="139340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965089-147E-4B0A-BDC8-CAF839257075}"/>
              </a:ext>
            </a:extLst>
          </p:cNvPr>
          <p:cNvGrpSpPr/>
          <p:nvPr/>
        </p:nvGrpSpPr>
        <p:grpSpPr>
          <a:xfrm>
            <a:off x="678773" y="1725278"/>
            <a:ext cx="7786800" cy="4690195"/>
            <a:chOff x="678773" y="1725278"/>
            <a:chExt cx="7786800" cy="4690195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853A6D7-2A1D-4DC7-9051-FFDC4BC031B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773" y="2585073"/>
              <a:ext cx="7786800" cy="38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D18F75E-E3BA-4AC3-AF0A-B7E58141FFB5}"/>
                </a:ext>
              </a:extLst>
            </p:cNvPr>
            <p:cNvSpPr/>
            <p:nvPr/>
          </p:nvSpPr>
          <p:spPr>
            <a:xfrm rot="16200000">
              <a:off x="4687891" y="-912109"/>
              <a:ext cx="864992" cy="61397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업소 수가 가장 많은 </a:t>
              </a:r>
              <a:r>
                <a:rPr lang="ko-KR" altLang="en-US" sz="1400" spc="-6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시군구는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어디일까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시군구별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인허가 됐던 업소들의 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2022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영업상태의 비율은 어떻게 될까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E91928-D6D1-4E1F-BB41-8EA4FE2666F0}"/>
              </a:ext>
            </a:extLst>
          </p:cNvPr>
          <p:cNvGrpSpPr/>
          <p:nvPr/>
        </p:nvGrpSpPr>
        <p:grpSpPr>
          <a:xfrm>
            <a:off x="678424" y="1746387"/>
            <a:ext cx="7786800" cy="4650562"/>
            <a:chOff x="678424" y="1746387"/>
            <a:chExt cx="7786800" cy="4650562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06577EF4-5CDE-4781-9351-90A79FD25A5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4" y="2566549"/>
              <a:ext cx="7786800" cy="38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6C67A7-981A-4684-9253-16C4EB724503}"/>
                </a:ext>
              </a:extLst>
            </p:cNvPr>
            <p:cNvSpPr/>
            <p:nvPr/>
          </p:nvSpPr>
          <p:spPr>
            <a:xfrm rot="16200000">
              <a:off x="4687891" y="-891000"/>
              <a:ext cx="864992" cy="61397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업소 수가 가장 많은 시도는 어디일까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시도별 업소들의 서비스종류별 비율은 어떻게 될까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8B0FC4-6EAE-48C7-8DCE-C920FB97DA0C}"/>
              </a:ext>
            </a:extLst>
          </p:cNvPr>
          <p:cNvGrpSpPr/>
          <p:nvPr/>
        </p:nvGrpSpPr>
        <p:grpSpPr>
          <a:xfrm>
            <a:off x="678424" y="1739738"/>
            <a:ext cx="7786800" cy="4663715"/>
            <a:chOff x="678424" y="1739738"/>
            <a:chExt cx="7786800" cy="4663715"/>
          </a:xfrm>
        </p:grpSpPr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3DDEF9F0-6904-43C2-9CB2-2B7ABBF43B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4" y="2573053"/>
              <a:ext cx="7786800" cy="38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EF99E24-E8A5-485F-A108-EEEBE2427EDB}"/>
                </a:ext>
              </a:extLst>
            </p:cNvPr>
            <p:cNvSpPr/>
            <p:nvPr/>
          </p:nvSpPr>
          <p:spPr>
            <a:xfrm rot="16200000">
              <a:off x="4687891" y="-897649"/>
              <a:ext cx="864992" cy="61397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업소 수가 가장 많은 </a:t>
              </a:r>
              <a:r>
                <a:rPr lang="ko-KR" altLang="en-US" sz="1400" spc="-6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시군구는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어디일까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시군구별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업소들의 서비스종류별 비율은 어떻게 될까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9F0AF1-FFE2-432F-A586-9F6251997EB4}"/>
              </a:ext>
            </a:extLst>
          </p:cNvPr>
          <p:cNvGrpSpPr/>
          <p:nvPr/>
        </p:nvGrpSpPr>
        <p:grpSpPr>
          <a:xfrm>
            <a:off x="678424" y="1746386"/>
            <a:ext cx="7786800" cy="4650563"/>
            <a:chOff x="678424" y="1746386"/>
            <a:chExt cx="7786800" cy="4650563"/>
          </a:xfrm>
        </p:grpSpPr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AC3084B9-9776-43D9-AE27-F70A58FBE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24" y="2566549"/>
              <a:ext cx="7786800" cy="38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9E8F561-F343-49BD-A748-E99E539006BE}"/>
                </a:ext>
              </a:extLst>
            </p:cNvPr>
            <p:cNvSpPr/>
            <p:nvPr/>
          </p:nvSpPr>
          <p:spPr>
            <a:xfrm rot="16200000">
              <a:off x="4681621" y="-1016363"/>
              <a:ext cx="864992" cy="6390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업소 수가 많은 서비스종류는 무엇일까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Q. 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서비스종류별 인허가 됐던 업소들의 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2022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영업상태의 비율은 어떻게 될까</a:t>
              </a:r>
              <a:r>
                <a: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11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B. </a:t>
            </a:r>
            <a:r>
              <a:rPr lang="ko-KR" altLang="en-US" sz="3000" dirty="0"/>
              <a:t>시계열 데이터 </a:t>
            </a:r>
            <a:r>
              <a:rPr lang="en-US" altLang="ko-KR" sz="3000" dirty="0"/>
              <a:t>EDA</a:t>
            </a:r>
            <a:endParaRPr lang="ko-KR" altLang="en-US" sz="3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7E6DB58-976E-431C-9202-65FAF9D819E9}"/>
              </a:ext>
            </a:extLst>
          </p:cNvPr>
          <p:cNvGrpSpPr/>
          <p:nvPr/>
        </p:nvGrpSpPr>
        <p:grpSpPr>
          <a:xfrm>
            <a:off x="0" y="1667957"/>
            <a:ext cx="9144000" cy="4968817"/>
            <a:chOff x="0" y="1667957"/>
            <a:chExt cx="9144000" cy="49688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DD21934-239A-4EE2-B1E9-A7ED3394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667957"/>
              <a:ext cx="9144000" cy="4968817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E3E8024-A803-4E1E-91EF-07992F32F7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110" y="5692877"/>
              <a:ext cx="422787" cy="41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52EBEA9-F892-46CB-B401-7B2EF8279898}"/>
                </a:ext>
              </a:extLst>
            </p:cNvPr>
            <p:cNvSpPr/>
            <p:nvPr/>
          </p:nvSpPr>
          <p:spPr>
            <a:xfrm>
              <a:off x="1032386" y="5966028"/>
              <a:ext cx="2871021" cy="5407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코드 파일에서는 이 부분으로 날짜 범위 조절 가능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44B15-E93E-453C-870B-78CBFEB7B71A}"/>
                </a:ext>
              </a:extLst>
            </p:cNvPr>
            <p:cNvSpPr txBox="1"/>
            <p:nvPr/>
          </p:nvSpPr>
          <p:spPr>
            <a:xfrm>
              <a:off x="4935793" y="5919464"/>
              <a:ext cx="3805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확진자</a:t>
              </a:r>
              <a:r>
                <a:rPr lang="ko-KR" altLang="en-US" sz="1200" dirty="0"/>
                <a:t> 수의 비율에 따른 각 업종별 창업 비율을 </a:t>
              </a:r>
              <a:r>
                <a:rPr lang="en-US" altLang="ko-KR" sz="1200" dirty="0"/>
                <a:t>1960</a:t>
              </a:r>
              <a:r>
                <a:rPr lang="ko-KR" altLang="en-US" sz="1200" dirty="0"/>
                <a:t>대부터 시각화</a:t>
              </a:r>
              <a:endParaRPr lang="en-US" altLang="ko-KR" sz="1200" dirty="0"/>
            </a:p>
            <a:p>
              <a:r>
                <a:rPr lang="en-US" altLang="ko-KR" sz="1200" dirty="0"/>
                <a:t>1960</a:t>
              </a:r>
              <a:r>
                <a:rPr lang="ko-KR" altLang="en-US" sz="1200" dirty="0"/>
                <a:t>년 이전의 데이터는 매장 수가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과 같으므로 제외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EA3DEA5-C9BC-4032-8E08-C93EA7B27714}"/>
              </a:ext>
            </a:extLst>
          </p:cNvPr>
          <p:cNvGrpSpPr/>
          <p:nvPr/>
        </p:nvGrpSpPr>
        <p:grpSpPr>
          <a:xfrm>
            <a:off x="0" y="1651819"/>
            <a:ext cx="9144000" cy="5004620"/>
            <a:chOff x="0" y="1651819"/>
            <a:chExt cx="9144000" cy="5004620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F6AF90A-575A-428E-B8B6-2CF77AD1D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651819"/>
              <a:ext cx="9144000" cy="5004620"/>
            </a:xfrm>
            <a:prstGeom prst="rect">
              <a:avLst/>
            </a:prstGeom>
          </p:spPr>
        </p:pic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E78E0E73-A75C-476B-8E97-5B9CD7EE4C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110" y="5692877"/>
              <a:ext cx="422787" cy="41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D160F8A-2994-43F0-98C0-940FA82F72F0}"/>
                </a:ext>
              </a:extLst>
            </p:cNvPr>
            <p:cNvSpPr/>
            <p:nvPr/>
          </p:nvSpPr>
          <p:spPr>
            <a:xfrm>
              <a:off x="1032386" y="5966028"/>
              <a:ext cx="2871021" cy="5407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코드 파일에서는 이 부분으로 날짜 범위 조절 가능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BD1BC3-1DCD-4600-9B82-000447099F64}"/>
                </a:ext>
              </a:extLst>
            </p:cNvPr>
            <p:cNvSpPr txBox="1"/>
            <p:nvPr/>
          </p:nvSpPr>
          <p:spPr>
            <a:xfrm>
              <a:off x="4935793" y="5919464"/>
              <a:ext cx="3805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확진자</a:t>
              </a:r>
              <a:r>
                <a:rPr lang="ko-KR" altLang="en-US" sz="1200" dirty="0"/>
                <a:t> 수의 비율에 따른 각 업종별 </a:t>
              </a:r>
              <a:r>
                <a:rPr lang="ko-KR" altLang="en-US" sz="1200" dirty="0" err="1"/>
                <a:t>폐휴업</a:t>
              </a:r>
              <a:r>
                <a:rPr lang="ko-KR" altLang="en-US" sz="1200" dirty="0"/>
                <a:t> 비율을 </a:t>
              </a:r>
              <a:r>
                <a:rPr lang="en-US" altLang="ko-KR" sz="1200" dirty="0"/>
                <a:t>1960</a:t>
              </a:r>
              <a:r>
                <a:rPr lang="ko-KR" altLang="en-US" sz="1200" dirty="0"/>
                <a:t>대부터 시각화</a:t>
              </a:r>
              <a:endParaRPr lang="en-US" altLang="ko-KR" sz="1200" dirty="0"/>
            </a:p>
            <a:p>
              <a:r>
                <a:rPr lang="en-US" altLang="ko-KR" sz="1200" dirty="0"/>
                <a:t>1960</a:t>
              </a:r>
              <a:r>
                <a:rPr lang="ko-KR" altLang="en-US" sz="1200" dirty="0"/>
                <a:t>년 이전의 데이터는 매장 수가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과 같으므로 제외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ECC7CC4-6D22-4A17-AEA8-6B0F0E37BFD3}"/>
              </a:ext>
            </a:extLst>
          </p:cNvPr>
          <p:cNvGrpSpPr/>
          <p:nvPr/>
        </p:nvGrpSpPr>
        <p:grpSpPr>
          <a:xfrm>
            <a:off x="0" y="1720645"/>
            <a:ext cx="9144000" cy="4925961"/>
            <a:chOff x="0" y="1720645"/>
            <a:chExt cx="9144000" cy="492596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6647C19-A121-4C57-8B24-8A28119C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720645"/>
              <a:ext cx="9144000" cy="4925961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31B69BE-B44B-4CF0-9F71-5C8D16484E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110" y="5692877"/>
              <a:ext cx="422787" cy="41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F3609BF-48AA-4A07-84E0-6F17FCF68E61}"/>
                </a:ext>
              </a:extLst>
            </p:cNvPr>
            <p:cNvSpPr/>
            <p:nvPr/>
          </p:nvSpPr>
          <p:spPr>
            <a:xfrm>
              <a:off x="1032386" y="5966028"/>
              <a:ext cx="2871021" cy="5407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코드 파일에서는 이 부분으로 날짜 범위 조절 가능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83DCC6-4908-432F-BEDA-DB8567D52218}"/>
                </a:ext>
              </a:extLst>
            </p:cNvPr>
            <p:cNvSpPr txBox="1"/>
            <p:nvPr/>
          </p:nvSpPr>
          <p:spPr>
            <a:xfrm>
              <a:off x="4935793" y="5919464"/>
              <a:ext cx="3805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/>
                <a:t>확진자</a:t>
              </a:r>
              <a:r>
                <a:rPr lang="ko-KR" altLang="en-US" sz="1200" dirty="0"/>
                <a:t> 수의 비율에 따른 전체 창업</a:t>
              </a:r>
              <a:r>
                <a:rPr lang="en-US" altLang="ko-KR" sz="1200" dirty="0"/>
                <a:t>/</a:t>
              </a:r>
              <a:r>
                <a:rPr lang="ko-KR" altLang="en-US" sz="1200" dirty="0" err="1"/>
                <a:t>폐휴업</a:t>
              </a:r>
              <a:r>
                <a:rPr lang="ko-KR" altLang="en-US" sz="1200" dirty="0"/>
                <a:t> 비율을 </a:t>
              </a:r>
              <a:r>
                <a:rPr lang="en-US" altLang="ko-KR" sz="1200" dirty="0"/>
                <a:t>1960</a:t>
              </a:r>
              <a:r>
                <a:rPr lang="ko-KR" altLang="en-US" sz="1200" dirty="0"/>
                <a:t>대부터 시각화</a:t>
              </a:r>
              <a:endParaRPr lang="en-US" altLang="ko-KR" sz="1200" dirty="0"/>
            </a:p>
            <a:p>
              <a:r>
                <a:rPr lang="en-US" altLang="ko-KR" sz="1200" dirty="0"/>
                <a:t>1960</a:t>
              </a:r>
              <a:r>
                <a:rPr lang="ko-KR" altLang="en-US" sz="1200" dirty="0"/>
                <a:t>년 이전의 데이터는 매장 수가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과 같으므로 제외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C8DAF40-4837-4489-81E5-47B815F9280D}"/>
              </a:ext>
            </a:extLst>
          </p:cNvPr>
          <p:cNvGrpSpPr/>
          <p:nvPr/>
        </p:nvGrpSpPr>
        <p:grpSpPr>
          <a:xfrm>
            <a:off x="0" y="1740310"/>
            <a:ext cx="9144000" cy="4896463"/>
            <a:chOff x="0" y="1740310"/>
            <a:chExt cx="9144000" cy="489646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F7D16D2-002F-4119-8E54-CD1BE0D3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740310"/>
              <a:ext cx="9144000" cy="4896463"/>
            </a:xfrm>
            <a:prstGeom prst="rect">
              <a:avLst/>
            </a:prstGeom>
          </p:spPr>
        </p:pic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F5A5F6BE-F7F6-4E5D-845B-F669A31D3530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4" y="5684328"/>
              <a:ext cx="255639" cy="18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87446E-1286-4481-B2FF-809734CB230C}"/>
                </a:ext>
              </a:extLst>
            </p:cNvPr>
            <p:cNvSpPr txBox="1"/>
            <p:nvPr/>
          </p:nvSpPr>
          <p:spPr>
            <a:xfrm>
              <a:off x="6243484" y="5456887"/>
              <a:ext cx="2615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월별 창업매장의 비율을 </a:t>
              </a:r>
              <a:r>
                <a:rPr lang="en-US" altLang="ko-KR" sz="1200" dirty="0"/>
                <a:t>1960</a:t>
              </a:r>
              <a:r>
                <a:rPr lang="ko-KR" altLang="en-US" sz="1200" dirty="0"/>
                <a:t>대부터 </a:t>
              </a:r>
              <a:endParaRPr lang="en-US" altLang="ko-KR" sz="1200" dirty="0"/>
            </a:p>
            <a:p>
              <a:r>
                <a:rPr lang="ko-KR" altLang="en-US" sz="1200" dirty="0"/>
                <a:t>애니메이션 막대그래프로 시각화</a:t>
              </a:r>
              <a:endParaRPr lang="en-US" altLang="ko-KR" sz="1200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BEA3C81-1855-44D1-B39B-9A07F51F3A9F}"/>
                </a:ext>
              </a:extLst>
            </p:cNvPr>
            <p:cNvSpPr/>
            <p:nvPr/>
          </p:nvSpPr>
          <p:spPr>
            <a:xfrm>
              <a:off x="0" y="5254249"/>
              <a:ext cx="1848465" cy="4052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코드 파일에서는 재생가능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2C62654-B4EA-4CC4-B2CE-3CA7792FF5C2}"/>
              </a:ext>
            </a:extLst>
          </p:cNvPr>
          <p:cNvGrpSpPr/>
          <p:nvPr/>
        </p:nvGrpSpPr>
        <p:grpSpPr>
          <a:xfrm>
            <a:off x="0" y="1700981"/>
            <a:ext cx="9144000" cy="4965290"/>
            <a:chOff x="0" y="1700981"/>
            <a:chExt cx="9144000" cy="496529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A2E06FE-FBBE-4825-946A-FFDB537D6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700981"/>
              <a:ext cx="9144000" cy="4965290"/>
            </a:xfrm>
            <a:prstGeom prst="rect">
              <a:avLst/>
            </a:prstGeom>
          </p:spPr>
        </p:pic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8CFC16A1-B8F1-4BAA-926E-9A95668B7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61884" y="5684328"/>
              <a:ext cx="255639" cy="186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F68C-8495-4021-9112-E758C1044331}"/>
                </a:ext>
              </a:extLst>
            </p:cNvPr>
            <p:cNvSpPr txBox="1"/>
            <p:nvPr/>
          </p:nvSpPr>
          <p:spPr>
            <a:xfrm>
              <a:off x="6096000" y="5456887"/>
              <a:ext cx="2762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월별 폐휴업매장의 비율을 </a:t>
              </a:r>
              <a:r>
                <a:rPr lang="en-US" altLang="ko-KR" sz="1200" dirty="0"/>
                <a:t>1960</a:t>
              </a:r>
              <a:r>
                <a:rPr lang="ko-KR" altLang="en-US" sz="1200" dirty="0"/>
                <a:t>대부터 </a:t>
              </a:r>
              <a:endParaRPr lang="en-US" altLang="ko-KR" sz="1200" dirty="0"/>
            </a:p>
            <a:p>
              <a:r>
                <a:rPr lang="ko-KR" altLang="en-US" sz="1200" dirty="0"/>
                <a:t>애니메이션 막대그래프로 시각화</a:t>
              </a:r>
              <a:endParaRPr lang="en-US" altLang="ko-KR" sz="1200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3108C20F-4AAA-4C5B-82A2-DDB3F064AED3}"/>
                </a:ext>
              </a:extLst>
            </p:cNvPr>
            <p:cNvSpPr/>
            <p:nvPr/>
          </p:nvSpPr>
          <p:spPr>
            <a:xfrm>
              <a:off x="0" y="5254249"/>
              <a:ext cx="1848465" cy="4052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코드 파일에서는 재생가능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04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74C6278-2550-4530-A61A-1322A54F1F56}"/>
              </a:ext>
            </a:extLst>
          </p:cNvPr>
          <p:cNvGrpSpPr/>
          <p:nvPr/>
        </p:nvGrpSpPr>
        <p:grpSpPr>
          <a:xfrm>
            <a:off x="422787" y="1558583"/>
            <a:ext cx="7272812" cy="5023604"/>
            <a:chOff x="422787" y="1558583"/>
            <a:chExt cx="7272812" cy="502360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FBDFC8-B68B-4005-8FE8-3D56D45AF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787" y="2472643"/>
              <a:ext cx="7272812" cy="41095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79F675-B5E0-4EA4-8C22-C0F0D3632162}"/>
                </a:ext>
              </a:extLst>
            </p:cNvPr>
            <p:cNvSpPr txBox="1"/>
            <p:nvPr/>
          </p:nvSpPr>
          <p:spPr>
            <a:xfrm>
              <a:off x="422787" y="1558583"/>
              <a:ext cx="6518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Q. Covid19 </a:t>
              </a:r>
              <a:r>
                <a:rPr lang="ko-KR" altLang="en-US" sz="1200" dirty="0"/>
                <a:t>발생 전 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년간</a:t>
              </a:r>
              <a:r>
                <a:rPr lang="en-US" altLang="ko-KR" sz="1200" dirty="0"/>
                <a:t>(2018~2019) </a:t>
              </a:r>
              <a:r>
                <a:rPr lang="ko-KR" altLang="en-US" sz="1200" dirty="0"/>
                <a:t>지역별 창업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폐휴업을 가장 많이 한 지역은</a:t>
              </a:r>
              <a:r>
                <a:rPr lang="en-US" altLang="ko-KR" sz="1200" dirty="0"/>
                <a:t>?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A. Covid19 </a:t>
              </a:r>
              <a:r>
                <a:rPr lang="ko-KR" altLang="en-US" sz="1200" dirty="0"/>
                <a:t>전 </a:t>
              </a:r>
              <a:r>
                <a:rPr lang="en-US" altLang="ko-KR" sz="1200" dirty="0"/>
                <a:t>2</a:t>
              </a:r>
              <a:r>
                <a:rPr lang="ko-KR" altLang="en-US" sz="1200" dirty="0" err="1"/>
                <a:t>년동안</a:t>
              </a:r>
              <a:r>
                <a:rPr lang="ko-KR" altLang="en-US" sz="1200" dirty="0"/>
                <a:t> 창업을 한 매장의 수가 가장 많은 지역은 제주시이다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    폐휴업한 매장의 수가 가장 많은 지역은 포항시로 확인할 수 있었다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D32C347-1899-4911-BFCC-42D0AD66AEFE}"/>
              </a:ext>
            </a:extLst>
          </p:cNvPr>
          <p:cNvGrpSpPr/>
          <p:nvPr/>
        </p:nvGrpSpPr>
        <p:grpSpPr>
          <a:xfrm>
            <a:off x="422787" y="1558583"/>
            <a:ext cx="7272812" cy="5025260"/>
            <a:chOff x="422787" y="1558583"/>
            <a:chExt cx="7272812" cy="50252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8D1FE-22CE-4851-8B28-28712C79B57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3599" y="2472643"/>
              <a:ext cx="7272000" cy="4111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50C94E-8BDF-4AA9-B925-CF703B91C2F9}"/>
                </a:ext>
              </a:extLst>
            </p:cNvPr>
            <p:cNvSpPr txBox="1"/>
            <p:nvPr/>
          </p:nvSpPr>
          <p:spPr>
            <a:xfrm>
              <a:off x="422787" y="1558583"/>
              <a:ext cx="6518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Q. Covid19 </a:t>
              </a:r>
              <a:r>
                <a:rPr lang="ko-KR" altLang="en-US" sz="1200" dirty="0"/>
                <a:t>발생 전 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년간</a:t>
              </a:r>
              <a:r>
                <a:rPr lang="en-US" altLang="ko-KR" sz="1200" dirty="0"/>
                <a:t>(2018~2019) </a:t>
              </a:r>
              <a:r>
                <a:rPr lang="ko-KR" altLang="en-US" sz="1200" dirty="0"/>
                <a:t>지역별 창업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폐휴업을 가장 많이 한 지역은</a:t>
              </a:r>
              <a:r>
                <a:rPr lang="en-US" altLang="ko-KR" sz="1200" dirty="0"/>
                <a:t>?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A. Covid19 </a:t>
              </a:r>
              <a:r>
                <a:rPr lang="ko-KR" altLang="en-US" sz="1200" dirty="0"/>
                <a:t>전 </a:t>
              </a:r>
              <a:r>
                <a:rPr lang="en-US" altLang="ko-KR" sz="1200" dirty="0"/>
                <a:t>2</a:t>
              </a:r>
              <a:r>
                <a:rPr lang="ko-KR" altLang="en-US" sz="1200" dirty="0" err="1"/>
                <a:t>년동안</a:t>
              </a:r>
              <a:r>
                <a:rPr lang="ko-KR" altLang="en-US" sz="1200" dirty="0"/>
                <a:t> 창업을 한 매장의 수가 가장 많은 지역은 제주시이다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    폐휴업한 매장의 수가 가장 많은 지역은 포항시로 확인할 수 있었다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/>
              <a:t>C. </a:t>
            </a:r>
            <a:r>
              <a:rPr lang="ko-KR" altLang="en-US" sz="3000"/>
              <a:t>위치 데이터 </a:t>
            </a:r>
            <a:r>
              <a:rPr lang="en-US" altLang="ko-KR" sz="3000"/>
              <a:t>EDA</a:t>
            </a:r>
            <a:endParaRPr lang="ko-KR" altLang="en-US" sz="3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ABD3B6-A7D8-4543-86F4-C79C4D80C59F}"/>
              </a:ext>
            </a:extLst>
          </p:cNvPr>
          <p:cNvGrpSpPr/>
          <p:nvPr/>
        </p:nvGrpSpPr>
        <p:grpSpPr>
          <a:xfrm>
            <a:off x="327699" y="2010867"/>
            <a:ext cx="8488602" cy="3640242"/>
            <a:chOff x="327699" y="2423822"/>
            <a:chExt cx="8488602" cy="364024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8DEBC42-70ED-458D-AF81-6F8767DA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99" y="2872777"/>
              <a:ext cx="8488602" cy="319128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49CCC1D-D027-4527-9884-ED24199F9F21}"/>
                </a:ext>
              </a:extLst>
            </p:cNvPr>
            <p:cNvSpPr txBox="1"/>
            <p:nvPr/>
          </p:nvSpPr>
          <p:spPr>
            <a:xfrm>
              <a:off x="327699" y="2423822"/>
              <a:ext cx="6518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지역별 창업수의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년도 추이 지도</a:t>
              </a:r>
              <a:endParaRPr lang="en-US" altLang="ko-KR" sz="1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E597D2-4142-4B07-8701-28290A4E624A}"/>
              </a:ext>
            </a:extLst>
          </p:cNvPr>
          <p:cNvGrpSpPr/>
          <p:nvPr/>
        </p:nvGrpSpPr>
        <p:grpSpPr>
          <a:xfrm>
            <a:off x="327699" y="2010867"/>
            <a:ext cx="8488602" cy="3711507"/>
            <a:chOff x="327699" y="2423822"/>
            <a:chExt cx="8488602" cy="371150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E45BAE3-E09E-4C8F-921D-A700AB45F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699" y="2980932"/>
              <a:ext cx="8488602" cy="315439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0C090-1A71-4AC4-8C80-37D5E829F346}"/>
                </a:ext>
              </a:extLst>
            </p:cNvPr>
            <p:cNvSpPr txBox="1"/>
            <p:nvPr/>
          </p:nvSpPr>
          <p:spPr>
            <a:xfrm>
              <a:off x="327699" y="2423822"/>
              <a:ext cx="6518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지역별 폐휴업수의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년도 추이 지도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151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D. Feature Engineering</a:t>
            </a:r>
            <a:endParaRPr lang="ko-KR" altLang="en-US" sz="3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343CBF-FA8F-4434-B836-02C262DEB281}"/>
              </a:ext>
            </a:extLst>
          </p:cNvPr>
          <p:cNvGrpSpPr/>
          <p:nvPr/>
        </p:nvGrpSpPr>
        <p:grpSpPr>
          <a:xfrm>
            <a:off x="0" y="2140313"/>
            <a:ext cx="9144002" cy="3441500"/>
            <a:chOff x="0" y="2140313"/>
            <a:chExt cx="9144002" cy="34415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42AAA7-D0E8-4385-BC9B-265AB71B0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40313"/>
              <a:ext cx="9144000" cy="1851584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84AC74-ED80-4742-981E-B1496C67A789}"/>
                </a:ext>
              </a:extLst>
            </p:cNvPr>
            <p:cNvGrpSpPr/>
            <p:nvPr/>
          </p:nvGrpSpPr>
          <p:grpSpPr>
            <a:xfrm rot="16200000">
              <a:off x="4014594" y="452404"/>
              <a:ext cx="1114816" cy="9144001"/>
              <a:chOff x="643836" y="2987943"/>
              <a:chExt cx="2644966" cy="258456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49BD06-FCDD-47BD-90CD-5C612B62B773}"/>
                  </a:ext>
                </a:extLst>
              </p:cNvPr>
              <p:cNvSpPr/>
              <p:nvPr/>
            </p:nvSpPr>
            <p:spPr>
              <a:xfrm>
                <a:off x="675626" y="2987943"/>
                <a:ext cx="2507884" cy="325155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영업상태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구분코드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2C3BF3D-9CE6-464F-8222-6CE4C0BD5602}"/>
                  </a:ext>
                </a:extLst>
              </p:cNvPr>
              <p:cNvSpPr/>
              <p:nvPr/>
            </p:nvSpPr>
            <p:spPr>
              <a:xfrm>
                <a:off x="643836" y="3443695"/>
                <a:ext cx="2644966" cy="2037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marL="158270" indent="-158270" latinLnBrk="0">
                  <a:lnSpc>
                    <a:spcPct val="150000"/>
                  </a:lnSpc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휴업과 폐업을 구분하는 코드는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두었다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158270" indent="-158270" latinLnBrk="0">
                  <a:lnSpc>
                    <a:spcPct val="150000"/>
                  </a:lnSpc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구분코드가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이나 폐휴업날짜가 존재하는 데이터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또한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처리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lnSpc>
                    <a:spcPct val="150000"/>
                  </a:lnSpc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구분코드가 폐휴업이나 폐휴업날짜가 존재하는 않는 데이터 또한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처리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1A90A4E-0429-418E-87A3-2398837E38B5}"/>
                  </a:ext>
                </a:extLst>
              </p:cNvPr>
              <p:cNvSpPr/>
              <p:nvPr/>
            </p:nvSpPr>
            <p:spPr>
              <a:xfrm>
                <a:off x="732266" y="5526263"/>
                <a:ext cx="2507885" cy="4624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0335FD-7440-4ABE-A221-3540B0A236B7}"/>
              </a:ext>
            </a:extLst>
          </p:cNvPr>
          <p:cNvGrpSpPr/>
          <p:nvPr/>
        </p:nvGrpSpPr>
        <p:grpSpPr>
          <a:xfrm>
            <a:off x="0" y="2155159"/>
            <a:ext cx="9144002" cy="3426654"/>
            <a:chOff x="0" y="2155159"/>
            <a:chExt cx="9144002" cy="342665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21C374-E2AF-4A74-AE15-F831C682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155159"/>
              <a:ext cx="9144000" cy="1821892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F88BDA0-54BF-4D2D-9F8F-90D205609CAF}"/>
                </a:ext>
              </a:extLst>
            </p:cNvPr>
            <p:cNvGrpSpPr/>
            <p:nvPr/>
          </p:nvGrpSpPr>
          <p:grpSpPr>
            <a:xfrm rot="16200000">
              <a:off x="4014594" y="452404"/>
              <a:ext cx="1114816" cy="9144001"/>
              <a:chOff x="643836" y="2987943"/>
              <a:chExt cx="2644966" cy="258456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09DBA3F-A96E-43C7-84A7-BD16738E7CC0}"/>
                  </a:ext>
                </a:extLst>
              </p:cNvPr>
              <p:cNvSpPr/>
              <p:nvPr/>
            </p:nvSpPr>
            <p:spPr>
              <a:xfrm>
                <a:off x="675626" y="2987943"/>
                <a:ext cx="2507884" cy="325155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사업장명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F789437-91A5-4423-BFE6-010BA6F1D3AA}"/>
                  </a:ext>
                </a:extLst>
              </p:cNvPr>
              <p:cNvSpPr/>
              <p:nvPr/>
            </p:nvSpPr>
            <p:spPr>
              <a:xfrm>
                <a:off x="643836" y="3443695"/>
                <a:ext cx="2644966" cy="2037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marL="158270" indent="-158270" latinLnBrk="0">
                  <a:lnSpc>
                    <a:spcPct val="150000"/>
                  </a:lnSpc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en-US" altLang="ko-KR" sz="16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konlpy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라이브러리를 통해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100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개의 빈출 형태소 추출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lnSpc>
                    <a:spcPct val="150000"/>
                  </a:lnSpc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업소의 형태로 구별하여 형태소 선정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선정 형태소는 코드파일 참고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  <a:p>
                <a:pPr marL="158270" indent="-158270" latinLnBrk="0">
                  <a:lnSpc>
                    <a:spcPct val="150000"/>
                  </a:lnSpc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선정한 형태소들을 </a:t>
                </a:r>
                <a:r>
                  <a:rPr lang="ko-KR" altLang="en-US" sz="16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원핫인코딩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해주었다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52AA228-1E54-403A-9BB3-57FAA22B41AE}"/>
                  </a:ext>
                </a:extLst>
              </p:cNvPr>
              <p:cNvSpPr/>
              <p:nvPr/>
            </p:nvSpPr>
            <p:spPr>
              <a:xfrm>
                <a:off x="732266" y="5526263"/>
                <a:ext cx="2507885" cy="4624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85979E-F2CC-43DA-88E7-27BB4D17A195}"/>
              </a:ext>
            </a:extLst>
          </p:cNvPr>
          <p:cNvGrpSpPr/>
          <p:nvPr/>
        </p:nvGrpSpPr>
        <p:grpSpPr>
          <a:xfrm>
            <a:off x="-1" y="1438317"/>
            <a:ext cx="9144001" cy="5240142"/>
            <a:chOff x="-1" y="1438317"/>
            <a:chExt cx="9144001" cy="5240142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B7893FE1-44C1-46CA-B472-7BC8DB76AA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03309"/>
              <a:ext cx="9144000" cy="437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E763979-2EA5-4CF3-A3FC-C322D3E07DB6}"/>
                </a:ext>
              </a:extLst>
            </p:cNvPr>
            <p:cNvGrpSpPr/>
            <p:nvPr/>
          </p:nvGrpSpPr>
          <p:grpSpPr>
            <a:xfrm>
              <a:off x="-1" y="1438317"/>
              <a:ext cx="9143999" cy="864992"/>
              <a:chOff x="678426" y="1730476"/>
              <a:chExt cx="7787150" cy="86499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D4D86CE-9E16-49BA-B90B-EA65F837C57F}"/>
                  </a:ext>
                </a:extLst>
              </p:cNvPr>
              <p:cNvSpPr/>
              <p:nvPr/>
            </p:nvSpPr>
            <p:spPr>
              <a:xfrm rot="16200000">
                <a:off x="821124" y="1622213"/>
                <a:ext cx="820162" cy="1105557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시각화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정보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FA8D803-C7E5-4B9D-B2D8-DE49B8985C8F}"/>
                  </a:ext>
                </a:extLst>
              </p:cNvPr>
              <p:cNvSpPr/>
              <p:nvPr/>
            </p:nvSpPr>
            <p:spPr>
              <a:xfrm rot="16200000">
                <a:off x="4688968" y="-906911"/>
                <a:ext cx="864992" cy="61397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latinLnBrk="0">
                  <a:lnSpc>
                    <a:spcPct val="150000"/>
                  </a:lnSpc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Q. 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면적이 </a:t>
                </a:r>
                <a:r>
                  <a:rPr lang="ko-KR" altLang="en-US" sz="14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결측치인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데이터들은 어떤 지역에서 많이 발생할까</a:t>
                </a: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</a:p>
              <a:p>
                <a:pPr latinLnBrk="0">
                  <a:lnSpc>
                    <a:spcPct val="150000"/>
                  </a:lnSpc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Q. 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면적이 </a:t>
                </a:r>
                <a:r>
                  <a:rPr lang="ko-KR" altLang="en-US" sz="14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결측치인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데이터들은 어떤 업종에 속해 있는 경우가 많을까</a:t>
                </a: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304B5DA-0816-4CEB-A438-C3C9B4F6E69B}"/>
                  </a:ext>
                </a:extLst>
              </p:cNvPr>
              <p:cNvSpPr/>
              <p:nvPr/>
            </p:nvSpPr>
            <p:spPr>
              <a:xfrm rot="16200000">
                <a:off x="7985825" y="2086798"/>
                <a:ext cx="820162" cy="139340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7B047E-7465-4873-AC4F-375281FD3BB9}"/>
              </a:ext>
            </a:extLst>
          </p:cNvPr>
          <p:cNvGrpSpPr/>
          <p:nvPr/>
        </p:nvGrpSpPr>
        <p:grpSpPr>
          <a:xfrm>
            <a:off x="-1" y="1722378"/>
            <a:ext cx="9144001" cy="4889365"/>
            <a:chOff x="-1" y="1722378"/>
            <a:chExt cx="9144001" cy="4889365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66029040-1DA7-479C-895B-534ED3828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11477"/>
              <a:ext cx="9144000" cy="20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7020A691-8836-4290-B94C-B88019759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40056"/>
              <a:ext cx="9144000" cy="207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809A41-17A5-4DA9-A16E-A808778D83CA}"/>
                </a:ext>
              </a:extLst>
            </p:cNvPr>
            <p:cNvSpPr/>
            <p:nvPr/>
          </p:nvSpPr>
          <p:spPr>
            <a:xfrm>
              <a:off x="0" y="1722378"/>
              <a:ext cx="4723887" cy="37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Boxplot</a:t>
              </a: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이용하여 이상치 확인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D5EF01-ECE8-4F7F-A2B0-446D08D781BD}"/>
                </a:ext>
              </a:extLst>
            </p:cNvPr>
            <p:cNvSpPr/>
            <p:nvPr/>
          </p:nvSpPr>
          <p:spPr>
            <a:xfrm>
              <a:off x="-1" y="4217013"/>
              <a:ext cx="6046840" cy="37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면적이 상당히 큰 업소들은 면적신고에 대한 누락이 극소수 일 것이라 추측하였기에 상위</a:t>
              </a:r>
              <a:r>
                <a:rPr lang="en-US" altLang="ko-KR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</a:t>
              </a:r>
              <a:r>
                <a:rPr lang="ko-KR" altLang="en-US" sz="1534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이상치데이터를</a:t>
              </a: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제거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36BB33-360C-4297-BBF7-C38136041C02}"/>
              </a:ext>
            </a:extLst>
          </p:cNvPr>
          <p:cNvGrpSpPr/>
          <p:nvPr/>
        </p:nvGrpSpPr>
        <p:grpSpPr>
          <a:xfrm>
            <a:off x="-2" y="2040564"/>
            <a:ext cx="9261989" cy="4724809"/>
            <a:chOff x="-2" y="2040564"/>
            <a:chExt cx="9261989" cy="472480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B6D78D5-B121-47C0-8560-F5A52BD24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" y="2040564"/>
              <a:ext cx="6820491" cy="4724809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5EC3787-6FB1-4A78-8E0F-624FA5F7A6BE}"/>
                </a:ext>
              </a:extLst>
            </p:cNvPr>
            <p:cNvGrpSpPr/>
            <p:nvPr/>
          </p:nvGrpSpPr>
          <p:grpSpPr>
            <a:xfrm>
              <a:off x="6773406" y="2040564"/>
              <a:ext cx="2488581" cy="4724809"/>
              <a:chOff x="643836" y="2987943"/>
              <a:chExt cx="2644966" cy="258456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34912F8A-2D86-44AA-84D6-47783E4B26F7}"/>
                  </a:ext>
                </a:extLst>
              </p:cNvPr>
              <p:cNvSpPr/>
              <p:nvPr/>
            </p:nvSpPr>
            <p:spPr>
              <a:xfrm>
                <a:off x="675624" y="2987943"/>
                <a:ext cx="2507885" cy="366936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600" b="1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XGBRegressor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F7E02E6-8251-4437-8A29-476B8B28F29D}"/>
                  </a:ext>
                </a:extLst>
              </p:cNvPr>
              <p:cNvSpPr/>
              <p:nvPr/>
            </p:nvSpPr>
            <p:spPr>
              <a:xfrm>
                <a:off x="643836" y="3443695"/>
                <a:ext cx="2644966" cy="2037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모델을 학습하고 평가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피처 중요도를 그래프와 함께 출력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484CC31-ED74-4986-B52A-171AD33B29B1}"/>
                  </a:ext>
                </a:extLst>
              </p:cNvPr>
              <p:cNvSpPr/>
              <p:nvPr/>
            </p:nvSpPr>
            <p:spPr>
              <a:xfrm>
                <a:off x="732266" y="5526263"/>
                <a:ext cx="2507885" cy="4624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421D6ED-F96C-47CF-BF3C-341CF8A24E15}"/>
              </a:ext>
            </a:extLst>
          </p:cNvPr>
          <p:cNvGrpSpPr/>
          <p:nvPr/>
        </p:nvGrpSpPr>
        <p:grpSpPr>
          <a:xfrm>
            <a:off x="3964217" y="2698899"/>
            <a:ext cx="2915265" cy="1745241"/>
            <a:chOff x="3964217" y="2698899"/>
            <a:chExt cx="2915265" cy="174524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27AA6DF-7E93-47B6-9CC3-76150F11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8094" y="3125766"/>
              <a:ext cx="2385267" cy="1318374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87E9C1C-3EBF-409B-AD80-DD7D20F782FF}"/>
                </a:ext>
              </a:extLst>
            </p:cNvPr>
            <p:cNvSpPr/>
            <p:nvPr/>
          </p:nvSpPr>
          <p:spPr>
            <a:xfrm>
              <a:off x="3964217" y="2698899"/>
              <a:ext cx="2915265" cy="3719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면적 </a:t>
              </a:r>
              <a:r>
                <a:rPr lang="ko-KR" altLang="en-US" sz="1534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결측치를</a:t>
              </a: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34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예측값으로</a:t>
              </a:r>
              <a:r>
                <a: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채움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95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093674-66EE-4169-83E8-4B26B41790DF}"/>
              </a:ext>
            </a:extLst>
          </p:cNvPr>
          <p:cNvSpPr txBox="1"/>
          <p:nvPr/>
        </p:nvSpPr>
        <p:spPr>
          <a:xfrm>
            <a:off x="1285708" y="834528"/>
            <a:ext cx="5521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영업중</a:t>
            </a: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36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폐휴업</a:t>
            </a:r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분류 모델링</a:t>
            </a:r>
            <a:endParaRPr lang="en-US" altLang="ko-KR" sz="3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10719B30-3CE1-402E-A038-872C691A6D01}"/>
              </a:ext>
            </a:extLst>
          </p:cNvPr>
          <p:cNvSpPr/>
          <p:nvPr/>
        </p:nvSpPr>
        <p:spPr>
          <a:xfrm>
            <a:off x="729103" y="894080"/>
            <a:ext cx="567823" cy="532902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EAC81-71C0-43A0-A936-41F412E1E568}"/>
              </a:ext>
            </a:extLst>
          </p:cNvPr>
          <p:cNvSpPr txBox="1"/>
          <p:nvPr/>
        </p:nvSpPr>
        <p:spPr>
          <a:xfrm>
            <a:off x="780960" y="883920"/>
            <a:ext cx="48442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+mj-cs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523D32-8DD0-4844-A875-D8BF1C1C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479" y1="58313" x2="62254" y2="60723"/>
                        <a14:foregroundMark x1="72113" y1="76145" x2="72958" y2="79759"/>
                        <a14:foregroundMark x1="68169" y1="78072" x2="67606" y2="79277"/>
                        <a14:foregroundMark x1="65634" y1="78072" x2="69859" y2="7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070597"/>
            <a:ext cx="3381375" cy="395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5E6CFF-264D-41DF-9DA7-584D08AE8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7" b="89879" l="7353" r="90000">
                        <a14:foregroundMark x1="7353" y1="48988" x2="15000" y2="49798"/>
                        <a14:foregroundMark x1="89412" y1="80567" x2="87941" y2="63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0625" y="1853723"/>
            <a:ext cx="4044752" cy="315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2686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3611" y="754712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 dirty="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E3B7AF-B55B-4FAD-AE62-501BE459FE3E}"/>
              </a:ext>
            </a:extLst>
          </p:cNvPr>
          <p:cNvGrpSpPr/>
          <p:nvPr/>
        </p:nvGrpSpPr>
        <p:grpSpPr>
          <a:xfrm>
            <a:off x="393611" y="1666703"/>
            <a:ext cx="6408248" cy="523220"/>
            <a:chOff x="393611" y="1666703"/>
            <a:chExt cx="6408248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999757" y="1666703"/>
              <a:ext cx="5802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데이터 </a:t>
              </a:r>
              <a:r>
                <a:rPr lang="ko-KR" altLang="en-US" sz="2800" b="1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전처리</a:t>
              </a:r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 및 </a:t>
              </a:r>
              <a:r>
                <a:rPr lang="en-US" altLang="ko-KR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Feature Engineering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93611" y="1671320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9711" y="1699019"/>
              <a:ext cx="394659" cy="490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800" dirty="0">
                  <a:latin typeface="나눔바른고딕" panose="020B0600000101010101" charset="-127"/>
                  <a:ea typeface="나눔바른고딕" panose="020B0600000101010101" charset="-127"/>
                  <a:cs typeface="+mj-cs"/>
                </a:rPr>
                <a:t>1</a:t>
              </a:r>
              <a:endParaRPr lang="ko-KR" altLang="en-US" sz="2800" dirty="0">
                <a:latin typeface="나눔바른고딕" panose="020B0600000101010101" charset="-127"/>
                <a:ea typeface="나눔바른고딕" panose="020B0600000101010101" charset="-127"/>
                <a:cs typeface="+mj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DEEE34-943E-4B36-AFC8-418F93B5EE28}"/>
              </a:ext>
            </a:extLst>
          </p:cNvPr>
          <p:cNvGrpSpPr/>
          <p:nvPr/>
        </p:nvGrpSpPr>
        <p:grpSpPr>
          <a:xfrm>
            <a:off x="393611" y="2470594"/>
            <a:ext cx="6161333" cy="532435"/>
            <a:chOff x="393611" y="2252933"/>
            <a:chExt cx="6161333" cy="532435"/>
          </a:xfrm>
        </p:grpSpPr>
        <p:sp>
          <p:nvSpPr>
            <p:cNvPr id="20" name="TextBox 19"/>
            <p:cNvSpPr txBox="1"/>
            <p:nvPr/>
          </p:nvSpPr>
          <p:spPr>
            <a:xfrm>
              <a:off x="1003552" y="2252933"/>
              <a:ext cx="5551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시각화</a:t>
              </a:r>
              <a:r>
                <a:rPr lang="en-US" altLang="ko-KR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, EDA </a:t>
              </a:r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및 </a:t>
              </a:r>
              <a:r>
                <a:rPr lang="en-US" altLang="ko-KR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Feature Engineering</a:t>
              </a: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93611" y="2266765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9711" y="2294464"/>
              <a:ext cx="394659" cy="490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800">
                  <a:latin typeface="나눔바른고딕" panose="020B0600000101010101" charset="-127"/>
                  <a:ea typeface="나눔바른고딕" panose="020B0600000101010101" charset="-127"/>
                  <a:cs typeface="+mj-cs"/>
                </a:rPr>
                <a:t>2</a:t>
              </a:r>
              <a:endParaRPr lang="ko-KR" altLang="en-US" sz="2800">
                <a:latin typeface="나눔바른고딕" panose="020B0600000101010101" charset="-127"/>
                <a:ea typeface="나눔바른고딕" panose="020B0600000101010101" charset="-127"/>
                <a:cs typeface="+mj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1CB11A-6667-4E01-AA25-466B8C6FBBA8}"/>
              </a:ext>
            </a:extLst>
          </p:cNvPr>
          <p:cNvGrpSpPr/>
          <p:nvPr/>
        </p:nvGrpSpPr>
        <p:grpSpPr>
          <a:xfrm>
            <a:off x="393611" y="3269868"/>
            <a:ext cx="4954965" cy="532435"/>
            <a:chOff x="393611" y="2848378"/>
            <a:chExt cx="4954965" cy="532435"/>
          </a:xfrm>
        </p:grpSpPr>
        <p:sp>
          <p:nvSpPr>
            <p:cNvPr id="23" name="TextBox 22"/>
            <p:cNvSpPr txBox="1"/>
            <p:nvPr/>
          </p:nvSpPr>
          <p:spPr>
            <a:xfrm>
              <a:off x="991293" y="2848378"/>
              <a:ext cx="4357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영업중</a:t>
              </a:r>
              <a:r>
                <a:rPr lang="en-US" altLang="ko-KR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,</a:t>
              </a:r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2800" b="1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폐휴업</a:t>
              </a:r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 분류 모델링 </a:t>
              </a:r>
              <a:endPara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93611" y="2862210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9711" y="2889909"/>
              <a:ext cx="394659" cy="490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800">
                  <a:latin typeface="나눔바른고딕" panose="020B0600000101010101" charset="-127"/>
                  <a:ea typeface="나눔바른고딕" panose="020B0600000101010101" charset="-127"/>
                  <a:cs typeface="+mj-cs"/>
                </a:rPr>
                <a:t>3</a:t>
              </a:r>
              <a:endParaRPr lang="ko-KR" altLang="en-US" sz="2800">
                <a:latin typeface="나눔바른고딕" panose="020B0600000101010101" charset="-127"/>
                <a:ea typeface="나눔바른고딕" panose="020B0600000101010101" charset="-127"/>
                <a:cs typeface="+mj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29D042-67CD-4714-B369-E9AE909018EF}"/>
              </a:ext>
            </a:extLst>
          </p:cNvPr>
          <p:cNvGrpSpPr/>
          <p:nvPr/>
        </p:nvGrpSpPr>
        <p:grpSpPr>
          <a:xfrm>
            <a:off x="393611" y="4081858"/>
            <a:ext cx="4488491" cy="529004"/>
            <a:chOff x="393611" y="3473008"/>
            <a:chExt cx="4488491" cy="529004"/>
          </a:xfrm>
        </p:grpSpPr>
        <p:sp>
          <p:nvSpPr>
            <p:cNvPr id="26" name="TextBox 25"/>
            <p:cNvSpPr txBox="1"/>
            <p:nvPr/>
          </p:nvSpPr>
          <p:spPr>
            <a:xfrm>
              <a:off x="991293" y="3478792"/>
              <a:ext cx="3890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창업</a:t>
              </a:r>
              <a:r>
                <a:rPr lang="en-US" altLang="ko-KR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/</a:t>
              </a:r>
              <a:r>
                <a:rPr lang="ko-KR" altLang="en-US" sz="2800" b="1" spc="-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폐휴업</a:t>
              </a:r>
              <a:r>
                <a:rPr lang="ko-KR" altLang="en-US" sz="2800" b="1" spc="-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 시계열 예측</a:t>
              </a:r>
              <a:endParaRPr lang="en-US" altLang="ko-KR" sz="28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393611" y="3473008"/>
              <a:ext cx="486858" cy="480131"/>
            </a:xfrm>
            <a:prstGeom prst="roundRect">
              <a:avLst/>
            </a:prstGeom>
            <a:solidFill>
              <a:srgbClr val="2D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9711" y="3500707"/>
              <a:ext cx="394659" cy="490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800">
                  <a:latin typeface="나눔바른고딕" panose="020B0600000101010101" charset="-127"/>
                  <a:ea typeface="나눔바른고딕" panose="020B0600000101010101" charset="-127"/>
                  <a:cs typeface="+mj-cs"/>
                </a:rPr>
                <a:t>4</a:t>
              </a:r>
              <a:endParaRPr lang="ko-KR" altLang="en-US" sz="2800">
                <a:latin typeface="나눔바른고딕" panose="020B0600000101010101" charset="-127"/>
                <a:ea typeface="나눔바른고딕" panose="020B0600000101010101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71556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71556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71556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564025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564025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1" name="TextBox 20"/>
          <p:cNvSpPr txBox="1"/>
          <p:nvPr/>
        </p:nvSpPr>
        <p:spPr>
          <a:xfrm>
            <a:off x="1142624" y="3746272"/>
            <a:ext cx="1851533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EDA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Engineering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32962" y="3793581"/>
            <a:ext cx="708848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550241" y="3793581"/>
            <a:ext cx="1096775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결과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93503" y="3051552"/>
            <a:ext cx="3497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12500" y="3051552"/>
            <a:ext cx="3497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923738" y="3051552"/>
            <a:ext cx="3497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C657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C657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영업중</a:t>
            </a:r>
            <a:r>
              <a:rPr lang="en-US" altLang="ko-KR" dirty="0"/>
              <a:t>, </a:t>
            </a:r>
            <a:r>
              <a:rPr lang="ko-KR" altLang="en-US" dirty="0" err="1"/>
              <a:t>폐휴업</a:t>
            </a:r>
            <a:r>
              <a:rPr lang="ko-KR" altLang="en-US" dirty="0"/>
              <a:t> 분류 모델링</a:t>
            </a:r>
          </a:p>
        </p:txBody>
      </p:sp>
    </p:spTree>
    <p:extLst>
      <p:ext uri="{BB962C8B-B14F-4D97-AF65-F5344CB8AC3E}">
        <p14:creationId xmlns:p14="http://schemas.microsoft.com/office/powerpoint/2010/main" val="201456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BD3855-0A68-42B4-B7AA-C80078004922}"/>
              </a:ext>
            </a:extLst>
          </p:cNvPr>
          <p:cNvGrpSpPr/>
          <p:nvPr/>
        </p:nvGrpSpPr>
        <p:grpSpPr>
          <a:xfrm>
            <a:off x="235844" y="1522887"/>
            <a:ext cx="8672312" cy="4968660"/>
            <a:chOff x="235844" y="1522887"/>
            <a:chExt cx="8672312" cy="496866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5B70D3-04BE-4F00-BEB8-FFD868E42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844" y="2627872"/>
              <a:ext cx="8672312" cy="3863675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AFE8414-B600-4DD9-88A1-6C52E2CD06D9}"/>
                </a:ext>
              </a:extLst>
            </p:cNvPr>
            <p:cNvSpPr/>
            <p:nvPr/>
          </p:nvSpPr>
          <p:spPr>
            <a:xfrm rot="16200000">
              <a:off x="4803499" y="-1338541"/>
              <a:ext cx="1114816" cy="68376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158270" indent="-158270" latinLnBrk="0">
                <a:lnSpc>
                  <a:spcPct val="150000"/>
                </a:lnSpc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2021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31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기준으로 창업한지 몇 일이 지났는가에 대한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lnSpc>
                  <a:spcPct val="150000"/>
                </a:lnSpc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인허가일자를 수치화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/>
              <a:t>1. EDA </a:t>
            </a:r>
            <a:r>
              <a:rPr lang="ko-KR" altLang="en-US" sz="3000"/>
              <a:t>및 </a:t>
            </a:r>
            <a:r>
              <a:rPr lang="en-US" altLang="ko-KR" sz="3000"/>
              <a:t>Feature Engineering</a:t>
            </a:r>
            <a:endParaRPr lang="ko-KR" altLang="en-US" sz="3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AA226D-72CC-49EA-9395-42D15720E934}"/>
              </a:ext>
            </a:extLst>
          </p:cNvPr>
          <p:cNvSpPr/>
          <p:nvPr/>
        </p:nvSpPr>
        <p:spPr>
          <a:xfrm rot="16200000">
            <a:off x="518554" y="1284565"/>
            <a:ext cx="1057038" cy="1622454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통계치 및 수치화</a:t>
            </a:r>
            <a:endParaRPr lang="en-US" altLang="ko-KR" sz="16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6EA930-D398-4946-A72F-0F81770C5F3B}"/>
              </a:ext>
            </a:extLst>
          </p:cNvPr>
          <p:cNvSpPr/>
          <p:nvPr/>
        </p:nvSpPr>
        <p:spPr>
          <a:xfrm rot="16200000">
            <a:off x="8302050" y="1994328"/>
            <a:ext cx="1057038" cy="155178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29A3CF-9433-41DE-8448-925FD387511A}"/>
              </a:ext>
            </a:extLst>
          </p:cNvPr>
          <p:cNvGrpSpPr/>
          <p:nvPr/>
        </p:nvGrpSpPr>
        <p:grpSpPr>
          <a:xfrm>
            <a:off x="235844" y="1567273"/>
            <a:ext cx="8672400" cy="4923836"/>
            <a:chOff x="235844" y="1567273"/>
            <a:chExt cx="8672400" cy="492383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BE6FC3C-7C41-4DE9-B8F4-34C76E996D5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44" y="2628309"/>
              <a:ext cx="8672400" cy="38628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D6B9DED-768B-417A-BB76-54E58501DE4C}"/>
                </a:ext>
              </a:extLst>
            </p:cNvPr>
            <p:cNvSpPr/>
            <p:nvPr/>
          </p:nvSpPr>
          <p:spPr>
            <a:xfrm rot="16200000">
              <a:off x="4803499" y="-1294155"/>
              <a:ext cx="1114816" cy="68376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158270" indent="-158270" latinLnBrk="0">
                <a:lnSpc>
                  <a:spcPct val="150000"/>
                </a:lnSpc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99%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미만인 인허가일수 데이터들만 추출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D2E5C8-079A-49DB-A98A-0DADDF71FA1E}"/>
              </a:ext>
            </a:extLst>
          </p:cNvPr>
          <p:cNvGrpSpPr/>
          <p:nvPr/>
        </p:nvGrpSpPr>
        <p:grpSpPr>
          <a:xfrm>
            <a:off x="235756" y="1561034"/>
            <a:ext cx="8672400" cy="4926235"/>
            <a:chOff x="235756" y="1561034"/>
            <a:chExt cx="8672400" cy="492623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2DBD5D1-7D18-4EA6-BBAD-48EC35007A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756" y="2624469"/>
              <a:ext cx="8672400" cy="3862800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0EAF01E-2380-4146-A643-9770A4C72665}"/>
                </a:ext>
              </a:extLst>
            </p:cNvPr>
            <p:cNvSpPr/>
            <p:nvPr/>
          </p:nvSpPr>
          <p:spPr>
            <a:xfrm rot="16200000">
              <a:off x="4803499" y="-1300394"/>
              <a:ext cx="1114816" cy="68376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158270" indent="-158270" latinLnBrk="0">
                <a:lnSpc>
                  <a:spcPct val="150000"/>
                </a:lnSpc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면적 데이터 수치화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9586E9-222A-4F85-AE59-C9044041A30F}"/>
              </a:ext>
            </a:extLst>
          </p:cNvPr>
          <p:cNvGrpSpPr/>
          <p:nvPr/>
        </p:nvGrpSpPr>
        <p:grpSpPr>
          <a:xfrm>
            <a:off x="235755" y="1554794"/>
            <a:ext cx="8672400" cy="4932474"/>
            <a:chOff x="235755" y="1554794"/>
            <a:chExt cx="8672400" cy="4932474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6FABB39-0DA9-4DCD-ABEE-F8065ECC979A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755" y="2624468"/>
              <a:ext cx="8672400" cy="3862800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5DBFF21-27F5-4F09-AD7B-295781EF6669}"/>
                </a:ext>
              </a:extLst>
            </p:cNvPr>
            <p:cNvSpPr/>
            <p:nvPr/>
          </p:nvSpPr>
          <p:spPr>
            <a:xfrm rot="16200000">
              <a:off x="4803499" y="-1306634"/>
              <a:ext cx="1114816" cy="68376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158270" indent="-158270" latinLnBrk="0">
                <a:lnSpc>
                  <a:spcPct val="150000"/>
                </a:lnSpc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0.5%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초과 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99% 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미만인 인허가일자 데이터 수치화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D430EFF-F462-4D53-B168-270AC3741834}"/>
              </a:ext>
            </a:extLst>
          </p:cNvPr>
          <p:cNvGrpSpPr/>
          <p:nvPr/>
        </p:nvGrpSpPr>
        <p:grpSpPr>
          <a:xfrm>
            <a:off x="235577" y="1593370"/>
            <a:ext cx="4138108" cy="4314105"/>
            <a:chOff x="235577" y="1593370"/>
            <a:chExt cx="4138108" cy="431410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FA07826-F92B-4618-A9AE-3B753D415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666" y="1593370"/>
              <a:ext cx="4138019" cy="374174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3CD68F-3B7B-4787-8C98-D24DDF4D8915}"/>
                </a:ext>
              </a:extLst>
            </p:cNvPr>
            <p:cNvSpPr txBox="1"/>
            <p:nvPr/>
          </p:nvSpPr>
          <p:spPr>
            <a:xfrm>
              <a:off x="235577" y="5322700"/>
              <a:ext cx="41380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면적과 인허가일수의 다중공신성 확인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VIF(</a:t>
              </a:r>
              <a:r>
                <a:rPr lang="ko-KR" altLang="en-US" sz="1600" dirty="0" err="1"/>
                <a:t>분산팽창요인</a:t>
              </a:r>
              <a:r>
                <a:rPr lang="en-US" altLang="ko-KR" sz="1600" dirty="0"/>
                <a:t>) </a:t>
              </a:r>
              <a:r>
                <a:rPr lang="ko-KR" altLang="en-US" sz="1600" dirty="0"/>
                <a:t>확인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A6626CD-7506-42C2-9687-9F0C3D94CC8E}"/>
              </a:ext>
            </a:extLst>
          </p:cNvPr>
          <p:cNvGrpSpPr/>
          <p:nvPr/>
        </p:nvGrpSpPr>
        <p:grpSpPr>
          <a:xfrm>
            <a:off x="4375002" y="1593370"/>
            <a:ext cx="4404742" cy="4364082"/>
            <a:chOff x="4375002" y="1593370"/>
            <a:chExt cx="4404742" cy="436408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E7371A9-7D5C-4D0B-B082-894C5370F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5002" y="1593370"/>
              <a:ext cx="4404742" cy="30406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76B4B1-C707-45B4-B338-A29ACA3B4EEE}"/>
                </a:ext>
              </a:extLst>
            </p:cNvPr>
            <p:cNvSpPr txBox="1"/>
            <p:nvPr/>
          </p:nvSpPr>
          <p:spPr>
            <a:xfrm>
              <a:off x="4391502" y="4634013"/>
              <a:ext cx="43614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불필요한 컬럼 </a:t>
              </a:r>
              <a:r>
                <a:rPr lang="en-US" altLang="ko-KR" sz="1600" dirty="0"/>
                <a:t>drop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데이터 원 핫 인코딩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인코딩 후 데이터 타입 변환</a:t>
              </a: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1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ko-KR" altLang="en-US" sz="3000" dirty="0"/>
              <a:t>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6C4E97-8996-4C38-9991-9FF41B75A70D}"/>
              </a:ext>
            </a:extLst>
          </p:cNvPr>
          <p:cNvGrpSpPr/>
          <p:nvPr/>
        </p:nvGrpSpPr>
        <p:grpSpPr>
          <a:xfrm>
            <a:off x="209624" y="1768495"/>
            <a:ext cx="8934376" cy="4717189"/>
            <a:chOff x="209624" y="1768495"/>
            <a:chExt cx="8934376" cy="4717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6F669B-659B-43EB-8059-8903F752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24" y="1768495"/>
              <a:ext cx="6797629" cy="471718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F87FABC-EC1F-474F-BB86-90C1375A337B}"/>
                </a:ext>
              </a:extLst>
            </p:cNvPr>
            <p:cNvGrpSpPr/>
            <p:nvPr/>
          </p:nvGrpSpPr>
          <p:grpSpPr>
            <a:xfrm>
              <a:off x="7007253" y="1768495"/>
              <a:ext cx="2136747" cy="4717189"/>
              <a:chOff x="643836" y="2987943"/>
              <a:chExt cx="2644966" cy="258456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C07A4F-DC36-41A7-93D3-805BCE21AD2E}"/>
                  </a:ext>
                </a:extLst>
              </p:cNvPr>
              <p:cNvSpPr/>
              <p:nvPr/>
            </p:nvSpPr>
            <p:spPr>
              <a:xfrm>
                <a:off x="675624" y="2987943"/>
                <a:ext cx="2507886" cy="237753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 및 데이터분할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D5C5956-F622-4200-94F7-A5D3C0234E08}"/>
                  </a:ext>
                </a:extLst>
              </p:cNvPr>
              <p:cNvSpPr/>
              <p:nvPr/>
            </p:nvSpPr>
            <p:spPr>
              <a:xfrm>
                <a:off x="643836" y="3443695"/>
                <a:ext cx="2644966" cy="2037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사용할 모델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71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0873" algn="l"/>
                    <a:tab pos="97396" algn="l"/>
                  </a:tabLst>
                  <a:defRPr/>
                </a:pPr>
                <a:r>
                  <a:rPr kumimoji="0" lang="en-US" altLang="ko-KR" sz="1400" b="0" i="0" u="none" strike="noStrike" kern="1200" cap="none" spc="-60" normalizeH="0" baseline="0" noProof="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 1. </a:t>
                </a:r>
                <a:r>
                  <a:rPr kumimoji="0" lang="en-US" altLang="ko-KR" sz="1400" b="0" i="0" u="none" strike="noStrike" kern="1200" cap="none" spc="-60" normalizeH="0" baseline="0" noProof="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xgboost</a:t>
                </a:r>
                <a:endParaRPr kumimoji="0" lang="en-US" altLang="ko-KR" sz="1400" b="0" i="0" u="none" strike="noStrike" kern="1200" cap="none" spc="-60" normalizeH="0" baseline="0" noProof="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71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0873" algn="l"/>
                    <a:tab pos="97396" algn="l"/>
                  </a:tabLst>
                  <a:defRPr/>
                </a:pPr>
                <a:r>
                  <a:rPr kumimoji="0" lang="en-US" altLang="ko-KR" sz="1400" b="0" i="0" u="none" strike="noStrike" kern="1200" cap="none" spc="-60" normalizeH="0" baseline="0" noProof="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 2. </a:t>
                </a:r>
                <a:r>
                  <a:rPr kumimoji="0" lang="en-US" altLang="ko-KR" sz="1400" b="0" i="0" u="none" strike="noStrike" kern="1200" cap="none" spc="-60" normalizeH="0" baseline="0" noProof="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lightbgm</a:t>
                </a:r>
                <a:endParaRPr kumimoji="0" lang="en-US" altLang="ko-KR" sz="1400" b="0" i="0" u="none" strike="noStrike" kern="1200" cap="none" spc="-60" normalizeH="0" baseline="0" noProof="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분할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 latinLnBrk="0">
                  <a:spcBef>
                    <a:spcPts val="171"/>
                  </a:spcBef>
                  <a:buFontTx/>
                  <a:buChar char="-"/>
                  <a:tabLst>
                    <a:tab pos="60873" algn="l"/>
                    <a:tab pos="97396" algn="l"/>
                  </a:tabLst>
                </a:pP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훈련데이터</a:t>
                </a: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검증데이터</a:t>
                </a: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   </a:t>
                </a:r>
              </a:p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   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평가데이터 </a:t>
                </a:r>
                <a:r>
                  <a:rPr lang="en-US" altLang="ko-KR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r>
                  <a:rPr lang="ko-KR" altLang="en-US" sz="14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개로 분할</a:t>
                </a:r>
                <a:endPara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 학습 점수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endParaRPr lang="en-US" altLang="ko-KR" sz="14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0F40E12-4388-4100-83F9-6B2A1EA8F74B}"/>
                  </a:ext>
                </a:extLst>
              </p:cNvPr>
              <p:cNvSpPr/>
              <p:nvPr/>
            </p:nvSpPr>
            <p:spPr>
              <a:xfrm>
                <a:off x="732266" y="5526263"/>
                <a:ext cx="2507885" cy="4624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413473-F467-4B40-84D0-A6F9EFCF11D1}"/>
              </a:ext>
            </a:extLst>
          </p:cNvPr>
          <p:cNvGrpSpPr/>
          <p:nvPr/>
        </p:nvGrpSpPr>
        <p:grpSpPr>
          <a:xfrm>
            <a:off x="0" y="2706988"/>
            <a:ext cx="9121990" cy="3395238"/>
            <a:chOff x="0" y="2706988"/>
            <a:chExt cx="9121990" cy="33952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C7A86DE-365B-4C36-B3F2-B8C0B7EC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45542"/>
              <a:ext cx="4750919" cy="305668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547520E-8A82-4B96-B36F-F8EB26D1A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0919" y="3045826"/>
              <a:ext cx="4371071" cy="3056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6D65E5-F575-457C-B420-C626D5AD6CAB}"/>
                </a:ext>
              </a:extLst>
            </p:cNvPr>
            <p:cNvSpPr txBox="1"/>
            <p:nvPr/>
          </p:nvSpPr>
          <p:spPr>
            <a:xfrm>
              <a:off x="0" y="2706988"/>
              <a:ext cx="4138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XGBoost</a:t>
              </a:r>
              <a:r>
                <a:rPr lang="en-US" altLang="ko-KR" sz="1600" dirty="0"/>
                <a:t> hyperparameter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4A11A8-7B27-43CA-8490-7A1035A05374}"/>
                </a:ext>
              </a:extLst>
            </p:cNvPr>
            <p:cNvSpPr txBox="1"/>
            <p:nvPr/>
          </p:nvSpPr>
          <p:spPr>
            <a:xfrm>
              <a:off x="4750919" y="2706988"/>
              <a:ext cx="4138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LGBM hyperparameter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363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모델링 결과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926045A-A21A-43AB-B489-A273CB67FB14}"/>
              </a:ext>
            </a:extLst>
          </p:cNvPr>
          <p:cNvGrpSpPr/>
          <p:nvPr/>
        </p:nvGrpSpPr>
        <p:grpSpPr>
          <a:xfrm>
            <a:off x="388257" y="1910996"/>
            <a:ext cx="8367485" cy="4397121"/>
            <a:chOff x="358520" y="2009319"/>
            <a:chExt cx="8367485" cy="439712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7B1A33D-338D-400F-B3B9-5D61701C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520" y="2977143"/>
              <a:ext cx="4115157" cy="342929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DE5660-FA92-4CA7-BC2D-627198754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677" y="2009319"/>
              <a:ext cx="4252328" cy="439712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AE9001-9BC0-4E0E-8B40-05443CE00680}"/>
                </a:ext>
              </a:extLst>
            </p:cNvPr>
            <p:cNvSpPr/>
            <p:nvPr/>
          </p:nvSpPr>
          <p:spPr>
            <a:xfrm>
              <a:off x="358520" y="2009319"/>
              <a:ext cx="4114800" cy="967824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XGBoost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hyperparameter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성능 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정확성 및 피처 중요도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9D627A-05C4-4AC0-859F-D8D0ABD5810A}"/>
              </a:ext>
            </a:extLst>
          </p:cNvPr>
          <p:cNvGrpSpPr/>
          <p:nvPr/>
        </p:nvGrpSpPr>
        <p:grpSpPr>
          <a:xfrm>
            <a:off x="388257" y="1910995"/>
            <a:ext cx="8367485" cy="4397121"/>
            <a:chOff x="358520" y="2009319"/>
            <a:chExt cx="8367485" cy="439712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DDEEB86-AA1A-42C2-BA06-DF806DE1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8520" y="2977144"/>
              <a:ext cx="4115157" cy="342929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A20BDD3-AE5F-4555-8142-8FCB48ACC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73677" y="2009319"/>
              <a:ext cx="4252328" cy="439712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C42036-E972-4164-B423-917A5CC8BFBF}"/>
                </a:ext>
              </a:extLst>
            </p:cNvPr>
            <p:cNvSpPr/>
            <p:nvPr/>
          </p:nvSpPr>
          <p:spPr>
            <a:xfrm>
              <a:off x="358520" y="2009319"/>
              <a:ext cx="4114800" cy="967824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LGBM hyperparameter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성능 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정확성 및 피처 중요도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36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523D32-8DD0-4844-A875-D8BF1C1C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6479" y1="58313" x2="62254" y2="60723"/>
                        <a14:foregroundMark x1="72113" y1="76145" x2="72958" y2="79759"/>
                        <a14:foregroundMark x1="68169" y1="78072" x2="67606" y2="79277"/>
                        <a14:foregroundMark x1="65634" y1="78072" x2="69859" y2="75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2070597"/>
            <a:ext cx="3381375" cy="395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5E6CFF-264D-41DF-9DA7-584D08AE8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7" b="89879" l="7353" r="90000">
                        <a14:foregroundMark x1="7353" y1="48988" x2="15000" y2="49798"/>
                        <a14:foregroundMark x1="89412" y1="80567" x2="87941" y2="63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90625" y="1853723"/>
            <a:ext cx="4044752" cy="31505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D754CA-A5C9-4B67-A3D5-3EEB4FAF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8484" y1="61438" x2="64079" y2="67538"/>
                        <a14:foregroundMark x1="71300" y1="81699" x2="71300" y2="81699"/>
                        <a14:foregroundMark x1="52166" y1="54248" x2="52166" y2="54248"/>
                        <a14:foregroundMark x1="71300" y1="76471" x2="71300" y2="76471"/>
                        <a14:backgroundMark x1="29603" y1="21786" x2="26173" y2="32680"/>
                        <a14:backgroundMark x1="26173" y1="32680" x2="33032" y2="38780"/>
                        <a14:backgroundMark x1="33032" y1="24401" x2="34477" y2="36819"/>
                        <a14:backgroundMark x1="40072" y1="27451" x2="34477" y2="42702"/>
                        <a14:backgroundMark x1="39711" y1="32898" x2="37365" y2="42702"/>
                        <a14:backgroundMark x1="34838" y1="20044" x2="25271" y2="20697"/>
                        <a14:backgroundMark x1="25271" y1="20697" x2="22383" y2="31808"/>
                        <a14:backgroundMark x1="22383" y1="31808" x2="24188" y2="43355"/>
                        <a14:backgroundMark x1="24188" y1="43355" x2="32852" y2="46405"/>
                        <a14:backgroundMark x1="32852" y1="46405" x2="42599" y2="40523"/>
                        <a14:backgroundMark x1="42599" y1="40523" x2="41697" y2="29194"/>
                        <a14:backgroundMark x1="41697" y1="29194" x2="35379" y2="20697"/>
                        <a14:backgroundMark x1="35379" y1="20697" x2="32130" y2="19608"/>
                        <a14:backgroundMark x1="38628" y1="21351" x2="44224" y2="32898"/>
                        <a14:backgroundMark x1="42599" y1="25054" x2="46390" y2="35730"/>
                        <a14:backgroundMark x1="46390" y1="35730" x2="46570" y2="39434"/>
                        <a14:backgroundMark x1="19314" y1="31590" x2="24368" y2="44009"/>
                        <a14:backgroundMark x1="21480" y1="41830" x2="26715" y2="50763"/>
                        <a14:backgroundMark x1="26715" y1="50763" x2="35921" y2="49673"/>
                        <a14:backgroundMark x1="35921" y1="49673" x2="36101" y2="49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3575" y="1243012"/>
            <a:ext cx="5276850" cy="4371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76D42D-F785-43E2-AC0D-0808E70DDDD1}"/>
              </a:ext>
            </a:extLst>
          </p:cNvPr>
          <p:cNvSpPr txBox="1"/>
          <p:nvPr/>
        </p:nvSpPr>
        <p:spPr>
          <a:xfrm>
            <a:off x="1319728" y="834528"/>
            <a:ext cx="5022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창업</a:t>
            </a: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36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폐휴업</a:t>
            </a:r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시계열 예측</a:t>
            </a:r>
            <a:endParaRPr lang="en-US" altLang="ko-KR" sz="36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613D9141-A2CC-4BC0-B925-7F15DCEC3B18}"/>
              </a:ext>
            </a:extLst>
          </p:cNvPr>
          <p:cNvSpPr/>
          <p:nvPr/>
        </p:nvSpPr>
        <p:spPr>
          <a:xfrm>
            <a:off x="729103" y="894080"/>
            <a:ext cx="567823" cy="532902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39EB0-9102-49E1-899E-CF3C387EAEE8}"/>
              </a:ext>
            </a:extLst>
          </p:cNvPr>
          <p:cNvSpPr txBox="1"/>
          <p:nvPr/>
        </p:nvSpPr>
        <p:spPr>
          <a:xfrm>
            <a:off x="780960" y="883920"/>
            <a:ext cx="48442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+mj-cs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70968631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12FB5EB-3E9E-4CD9-AB9D-F80074329B70}"/>
              </a:ext>
            </a:extLst>
          </p:cNvPr>
          <p:cNvGrpSpPr/>
          <p:nvPr/>
        </p:nvGrpSpPr>
        <p:grpSpPr>
          <a:xfrm>
            <a:off x="1445824" y="3042438"/>
            <a:ext cx="6045877" cy="3171834"/>
            <a:chOff x="708538" y="3042438"/>
            <a:chExt cx="6045877" cy="3171834"/>
          </a:xfrm>
        </p:grpSpPr>
        <p:sp>
          <p:nvSpPr>
            <p:cNvPr id="40" name="직사각형 39"/>
            <p:cNvSpPr/>
            <p:nvPr/>
          </p:nvSpPr>
          <p:spPr>
            <a:xfrm>
              <a:off x="708538" y="3902134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algn="ctr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 데이터 </a:t>
              </a:r>
              <a:r>
                <a:rPr lang="ko-KR" altLang="en-US" sz="1400" spc="-26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전처리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909422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en-US" altLang="ko-KR" sz="1278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22083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en-US" altLang="ko-KR" sz="1278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934744" y="3042440"/>
              <a:ext cx="1177292" cy="1177291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en-US" altLang="ko-KR" sz="1278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 rot="5400000">
              <a:off x="219679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이등변 삼각형 18"/>
            <p:cNvSpPr/>
            <p:nvPr/>
          </p:nvSpPr>
          <p:spPr>
            <a:xfrm rot="5400000">
              <a:off x="3714792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5400000">
              <a:off x="5232788" y="3575718"/>
              <a:ext cx="128460" cy="110739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839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226089" y="3923171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algn="ctr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시계열 데이터 살펴보기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16481" y="3902134"/>
              <a:ext cx="1464324" cy="2291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1455" indent="-101455" algn="ctr" latinLnBrk="0">
                <a:spcBef>
                  <a:spcPts val="51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3339" algn="l"/>
                </a:tabLst>
              </a:pPr>
              <a:r>
                <a:rPr lang="ko-KR" altLang="en-US" sz="1400" spc="-2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 학습</a:t>
              </a:r>
              <a:endParaRPr lang="en-US" altLang="ko-KR" sz="1400" spc="-2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B393EB-97FA-431C-874C-D81B4C55DB46}"/>
                </a:ext>
              </a:extLst>
            </p:cNvPr>
            <p:cNvGrpSpPr/>
            <p:nvPr/>
          </p:nvGrpSpPr>
          <p:grpSpPr>
            <a:xfrm>
              <a:off x="5290091" y="3042438"/>
              <a:ext cx="1464324" cy="3150797"/>
              <a:chOff x="6773626" y="3042440"/>
              <a:chExt cx="1464324" cy="315079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6960068" y="3042440"/>
                <a:ext cx="1177292" cy="1177291"/>
              </a:xfrm>
              <a:prstGeom prst="ellipse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</a:t>
                </a:r>
                <a:endPara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6773626" y="3902136"/>
                <a:ext cx="1464324" cy="22911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1455" indent="-101455" algn="ctr" latinLnBrk="0">
                  <a:spcBef>
                    <a:spcPts val="51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3339" algn="l"/>
                  </a:tabLst>
                </a:pPr>
                <a:r>
                  <a:rPr lang="ko-KR" altLang="en-US" sz="1400" spc="-26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 성능 및</a:t>
                </a:r>
                <a:endParaRPr lang="en-US" altLang="ko-KR" sz="1400" spc="-2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latinLnBrk="0">
                  <a:spcBef>
                    <a:spcPts val="511"/>
                  </a:spcBef>
                  <a:tabLst>
                    <a:tab pos="60873" algn="l"/>
                    <a:tab pos="93339" algn="l"/>
                  </a:tabLst>
                </a:pPr>
                <a:r>
                  <a:rPr lang="en-US" altLang="ko-KR" sz="1400" spc="-26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spc="-26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실제데이터 비교</a:t>
                </a:r>
                <a:endParaRPr lang="en-US" altLang="ko-KR" sz="1400" spc="-26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2306489" y="18332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시계열 예측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964629" y="2237733"/>
            <a:ext cx="5175153" cy="490323"/>
          </a:xfrm>
          <a:prstGeom prst="rect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FaceBook</a:t>
            </a:r>
            <a:r>
              <a:rPr lang="en-US" altLang="ko-KR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Prophet</a:t>
            </a:r>
            <a:endParaRPr lang="ko-KR" altLang="en-US" sz="2386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창업</a:t>
            </a:r>
            <a:r>
              <a:rPr lang="en-US" altLang="ko-KR" sz="3000" dirty="0"/>
              <a:t>/</a:t>
            </a:r>
            <a:r>
              <a:rPr lang="ko-KR" altLang="en-US" sz="3000" dirty="0" err="1"/>
              <a:t>폐휴업</a:t>
            </a:r>
            <a:r>
              <a:rPr lang="ko-KR" altLang="en-US" sz="3000" dirty="0"/>
              <a:t> 시계열 예측</a:t>
            </a:r>
          </a:p>
        </p:txBody>
      </p:sp>
    </p:spTree>
    <p:extLst>
      <p:ext uri="{BB962C8B-B14F-4D97-AF65-F5344CB8AC3E}">
        <p14:creationId xmlns:p14="http://schemas.microsoft.com/office/powerpoint/2010/main" val="79918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시계열 데이터 </a:t>
            </a:r>
            <a:r>
              <a:rPr lang="ko-KR" altLang="en-US" sz="3000" dirty="0" err="1"/>
              <a:t>전처리</a:t>
            </a:r>
            <a:endParaRPr lang="ko-KR" altLang="en-US" sz="3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CCB3C0-3D08-416C-A7BF-2A30F47DA40D}"/>
              </a:ext>
            </a:extLst>
          </p:cNvPr>
          <p:cNvGrpSpPr/>
          <p:nvPr/>
        </p:nvGrpSpPr>
        <p:grpSpPr>
          <a:xfrm>
            <a:off x="271255" y="1565227"/>
            <a:ext cx="8248730" cy="5009740"/>
            <a:chOff x="271255" y="1565227"/>
            <a:chExt cx="8248730" cy="50097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CBA8D5-F906-4A02-BCE0-634155EDCC8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255" y="1565227"/>
              <a:ext cx="5695200" cy="23258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C548E5-031E-495C-90ED-D54FDBC7E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255" y="4044089"/>
              <a:ext cx="5693475" cy="249000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582B4B7-688C-4585-90C8-7226F1436A34}"/>
                </a:ext>
              </a:extLst>
            </p:cNvPr>
            <p:cNvGrpSpPr/>
            <p:nvPr/>
          </p:nvGrpSpPr>
          <p:grpSpPr>
            <a:xfrm>
              <a:off x="6562250" y="1565227"/>
              <a:ext cx="1957735" cy="5009740"/>
              <a:chOff x="6562250" y="1565227"/>
              <a:chExt cx="1957735" cy="5009740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2D6901A-745F-457F-A519-FDAA41CE54FC}"/>
                  </a:ext>
                </a:extLst>
              </p:cNvPr>
              <p:cNvSpPr/>
              <p:nvPr/>
            </p:nvSpPr>
            <p:spPr>
              <a:xfrm>
                <a:off x="6603185" y="1898600"/>
                <a:ext cx="1875864" cy="4635491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108A060-473F-4BD1-9674-3B8080E21C36}"/>
                  </a:ext>
                </a:extLst>
              </p:cNvPr>
              <p:cNvSpPr/>
              <p:nvPr/>
            </p:nvSpPr>
            <p:spPr>
              <a:xfrm flipV="1">
                <a:off x="6603185" y="6533380"/>
                <a:ext cx="1875864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42AA6ED-2228-4D3A-B339-4E66A6473F33}"/>
                  </a:ext>
                </a:extLst>
              </p:cNvPr>
              <p:cNvSpPr/>
              <p:nvPr/>
            </p:nvSpPr>
            <p:spPr>
              <a:xfrm>
                <a:off x="6562250" y="1565227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</a:t>
                </a:r>
                <a:r>
                  <a:rPr lang="ko-KR" altLang="en-US" sz="153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전처리</a:t>
                </a:r>
                <a:endPara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5B2821A-6687-4307-B9F2-23F6D0879DD2}"/>
                  </a:ext>
                </a:extLst>
              </p:cNvPr>
              <p:cNvSpPr/>
              <p:nvPr/>
            </p:nvSpPr>
            <p:spPr>
              <a:xfrm flipV="1">
                <a:off x="6603185" y="2511563"/>
                <a:ext cx="1875864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4F6B293E-DF9E-4BEA-B33F-5351CBB302E3}"/>
                  </a:ext>
                </a:extLst>
              </p:cNvPr>
              <p:cNvSpPr/>
              <p:nvPr/>
            </p:nvSpPr>
            <p:spPr>
              <a:xfrm>
                <a:off x="6630401" y="2064519"/>
                <a:ext cx="1821434" cy="322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704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생성</a:t>
                </a:r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72A235A6-6477-4934-B8F9-6911873B6AFA}"/>
                  </a:ext>
                </a:extLst>
              </p:cNvPr>
              <p:cNvSpPr/>
              <p:nvPr/>
            </p:nvSpPr>
            <p:spPr>
              <a:xfrm rot="10800000">
                <a:off x="7433690" y="2525270"/>
                <a:ext cx="214855" cy="175066"/>
              </a:xfrm>
              <a:prstGeom prst="triangle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4BB8E28-2035-41B8-9D74-8AD00D18D3CC}"/>
                  </a:ext>
                </a:extLst>
              </p:cNvPr>
              <p:cNvSpPr/>
              <p:nvPr/>
            </p:nvSpPr>
            <p:spPr>
              <a:xfrm>
                <a:off x="6630401" y="2758964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생성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데이터 생성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1960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년부터 날짜 생성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결측치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==&gt;  0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6DE5609-6473-4D62-ADD1-A3245769D771}"/>
              </a:ext>
            </a:extLst>
          </p:cNvPr>
          <p:cNvGrpSpPr/>
          <p:nvPr/>
        </p:nvGrpSpPr>
        <p:grpSpPr>
          <a:xfrm>
            <a:off x="692165" y="1572744"/>
            <a:ext cx="7792413" cy="4960635"/>
            <a:chOff x="692165" y="1572744"/>
            <a:chExt cx="7792413" cy="496063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4B41AC-BB4C-44AD-A810-6B70150B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165" y="1572744"/>
              <a:ext cx="4397121" cy="4960635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E7F22A6-4F4B-4CD3-9220-31718A2DF0C8}"/>
                </a:ext>
              </a:extLst>
            </p:cNvPr>
            <p:cNvGrpSpPr/>
            <p:nvPr/>
          </p:nvGrpSpPr>
          <p:grpSpPr>
            <a:xfrm>
              <a:off x="5698881" y="2271556"/>
              <a:ext cx="2785697" cy="2901461"/>
              <a:chOff x="5698881" y="2271556"/>
              <a:chExt cx="2785697" cy="2901461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26E08501-2577-4DEA-95F3-ADAEE0F5A3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05854" y="3609453"/>
                <a:ext cx="117231" cy="197827"/>
              </a:xfrm>
              <a:custGeom>
                <a:avLst/>
                <a:gdLst>
                  <a:gd name="T0" fmla="*/ 0 w 80"/>
                  <a:gd name="T1" fmla="*/ 0 h 135"/>
                  <a:gd name="T2" fmla="*/ 80 w 80"/>
                  <a:gd name="T3" fmla="*/ 68 h 135"/>
                  <a:gd name="T4" fmla="*/ 0 w 80"/>
                  <a:gd name="T5" fmla="*/ 135 h 135"/>
                  <a:gd name="T6" fmla="*/ 0 w 80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135">
                    <a:moveTo>
                      <a:pt x="0" y="0"/>
                    </a:moveTo>
                    <a:lnTo>
                      <a:pt x="80" y="6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473270D3-2E39-4326-B66A-79E005D47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881" y="3921579"/>
                <a:ext cx="2785697" cy="1251438"/>
              </a:xfrm>
              <a:custGeom>
                <a:avLst/>
                <a:gdLst>
                  <a:gd name="T0" fmla="*/ 402 w 804"/>
                  <a:gd name="T1" fmla="*/ 282 h 360"/>
                  <a:gd name="T2" fmla="*/ 78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5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5" y="0"/>
                      <a:pt x="725" y="0"/>
                      <a:pt x="725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78758EE3-ECC7-4935-A9E3-36AF24789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882" y="2271556"/>
                <a:ext cx="2782766" cy="1239715"/>
              </a:xfrm>
              <a:custGeom>
                <a:avLst/>
                <a:gdLst>
                  <a:gd name="T0" fmla="*/ 402 w 803"/>
                  <a:gd name="T1" fmla="*/ 78 h 357"/>
                  <a:gd name="T2" fmla="*/ 725 w 803"/>
                  <a:gd name="T3" fmla="*/ 357 h 357"/>
                  <a:gd name="T4" fmla="*/ 803 w 803"/>
                  <a:gd name="T5" fmla="*/ 357 h 357"/>
                  <a:gd name="T6" fmla="*/ 402 w 803"/>
                  <a:gd name="T7" fmla="*/ 0 h 357"/>
                  <a:gd name="T8" fmla="*/ 0 w 803"/>
                  <a:gd name="T9" fmla="*/ 357 h 357"/>
                  <a:gd name="T10" fmla="*/ 78 w 803"/>
                  <a:gd name="T11" fmla="*/ 357 h 357"/>
                  <a:gd name="T12" fmla="*/ 402 w 803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357">
                    <a:moveTo>
                      <a:pt x="402" y="78"/>
                    </a:moveTo>
                    <a:cubicBezTo>
                      <a:pt x="566" y="78"/>
                      <a:pt x="702" y="200"/>
                      <a:pt x="725" y="357"/>
                    </a:cubicBezTo>
                    <a:cubicBezTo>
                      <a:pt x="803" y="357"/>
                      <a:pt x="803" y="357"/>
                      <a:pt x="803" y="357"/>
                    </a:cubicBezTo>
                    <a:cubicBezTo>
                      <a:pt x="780" y="157"/>
                      <a:pt x="609" y="0"/>
                      <a:pt x="402" y="0"/>
                    </a:cubicBezTo>
                    <a:cubicBezTo>
                      <a:pt x="195" y="0"/>
                      <a:pt x="24" y="157"/>
                      <a:pt x="0" y="357"/>
                    </a:cubicBezTo>
                    <a:cubicBezTo>
                      <a:pt x="78" y="357"/>
                      <a:pt x="78" y="357"/>
                      <a:pt x="78" y="357"/>
                    </a:cubicBezTo>
                    <a:cubicBezTo>
                      <a:pt x="101" y="200"/>
                      <a:pt x="238" y="78"/>
                      <a:pt x="402" y="78"/>
                    </a:cubicBezTo>
                    <a:close/>
                  </a:path>
                </a:pathLst>
              </a:cu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Oval 15">
                <a:extLst>
                  <a:ext uri="{FF2B5EF4-FFF2-40B4-BE49-F238E27FC236}">
                    <a16:creationId xmlns:a16="http://schemas.microsoft.com/office/drawing/2014/main" id="{6814D363-814D-4964-98F9-4EA3C6F27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8501" y="2733152"/>
                <a:ext cx="2000250" cy="2006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3" name="Rectangle 18">
                <a:extLst>
                  <a:ext uri="{FF2B5EF4-FFF2-40B4-BE49-F238E27FC236}">
                    <a16:creationId xmlns:a16="http://schemas.microsoft.com/office/drawing/2014/main" id="{9B979F64-8D73-4E2E-A0A4-94F2598D1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1177" y="3564025"/>
                <a:ext cx="194897" cy="2784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C35233-CF1D-49F1-BBB6-65C28816CB65}"/>
                  </a:ext>
                </a:extLst>
              </p:cNvPr>
              <p:cNvSpPr txBox="1"/>
              <p:nvPr/>
            </p:nvSpPr>
            <p:spPr>
              <a:xfrm>
                <a:off x="6097388" y="3677386"/>
                <a:ext cx="2002471" cy="721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6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63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폐휴업수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데이터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통합 후 </a:t>
                </a:r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past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future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분리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209A83-9548-4EB0-9BD2-49FC1B591C6C}"/>
                  </a:ext>
                </a:extLst>
              </p:cNvPr>
              <p:cNvSpPr txBox="1"/>
              <p:nvPr/>
            </p:nvSpPr>
            <p:spPr>
              <a:xfrm>
                <a:off x="6363487" y="3078075"/>
                <a:ext cx="1470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1C657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분리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779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2. </a:t>
            </a:r>
            <a:r>
              <a:rPr lang="ko-KR" altLang="en-US" sz="3000" dirty="0"/>
              <a:t>시계열 데이터 살펴보기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484607F-C847-4AE2-91EC-082BD715B8E2}"/>
              </a:ext>
            </a:extLst>
          </p:cNvPr>
          <p:cNvGrpSpPr/>
          <p:nvPr/>
        </p:nvGrpSpPr>
        <p:grpSpPr>
          <a:xfrm>
            <a:off x="0" y="1976284"/>
            <a:ext cx="9144000" cy="3615491"/>
            <a:chOff x="0" y="1976284"/>
            <a:chExt cx="9144000" cy="36154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241831-B89D-4008-B99C-8D193102B857}"/>
                </a:ext>
              </a:extLst>
            </p:cNvPr>
            <p:cNvGrpSpPr/>
            <p:nvPr/>
          </p:nvGrpSpPr>
          <p:grpSpPr>
            <a:xfrm>
              <a:off x="0" y="1976284"/>
              <a:ext cx="9144000" cy="3615491"/>
              <a:chOff x="0" y="2418735"/>
              <a:chExt cx="9144000" cy="361549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E13B0CA-D49A-497D-B3A2-029C45430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829553"/>
                <a:ext cx="9144000" cy="3204673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D7CC93C-D2A0-480A-A756-178D105A15A1}"/>
                  </a:ext>
                </a:extLst>
              </p:cNvPr>
              <p:cNvSpPr/>
              <p:nvPr/>
            </p:nvSpPr>
            <p:spPr>
              <a:xfrm>
                <a:off x="1" y="2418735"/>
                <a:ext cx="2812026" cy="410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 </a:t>
                </a: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추이 그래프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B2989D-A8BB-4D47-801E-073B3F32DA98}"/>
                </a:ext>
              </a:extLst>
            </p:cNvPr>
            <p:cNvSpPr txBox="1"/>
            <p:nvPr/>
          </p:nvSpPr>
          <p:spPr>
            <a:xfrm>
              <a:off x="0" y="5311996"/>
              <a:ext cx="3303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축 조절 가능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9D3D8C-97D5-482D-BA5F-8885B1BCBCD1}"/>
              </a:ext>
            </a:extLst>
          </p:cNvPr>
          <p:cNvGrpSpPr/>
          <p:nvPr/>
        </p:nvGrpSpPr>
        <p:grpSpPr>
          <a:xfrm>
            <a:off x="-1" y="1976284"/>
            <a:ext cx="9144000" cy="3615490"/>
            <a:chOff x="0" y="1976284"/>
            <a:chExt cx="9144000" cy="361549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0AE39EE-B5AA-4D5F-ADD6-72E8905B5AD9}"/>
                </a:ext>
              </a:extLst>
            </p:cNvPr>
            <p:cNvGrpSpPr/>
            <p:nvPr/>
          </p:nvGrpSpPr>
          <p:grpSpPr>
            <a:xfrm>
              <a:off x="0" y="1976284"/>
              <a:ext cx="9144000" cy="3615490"/>
              <a:chOff x="0" y="2418735"/>
              <a:chExt cx="9144000" cy="3615490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EF111FB-E3A7-4B2B-9249-225C82C4C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2829553"/>
                <a:ext cx="9144000" cy="3204672"/>
              </a:xfrm>
              <a:prstGeom prst="rect">
                <a:avLst/>
              </a:prstGeom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2DA6057-9530-401F-8DBE-C0C280CEE0FB}"/>
                  </a:ext>
                </a:extLst>
              </p:cNvPr>
              <p:cNvSpPr/>
              <p:nvPr/>
            </p:nvSpPr>
            <p:spPr>
              <a:xfrm>
                <a:off x="1" y="2418735"/>
                <a:ext cx="3106994" cy="4108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폐휴업수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추이 그래프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40FE2C-D0B0-456F-BA30-6F9B446A6371}"/>
                </a:ext>
              </a:extLst>
            </p:cNvPr>
            <p:cNvSpPr txBox="1"/>
            <p:nvPr/>
          </p:nvSpPr>
          <p:spPr>
            <a:xfrm>
              <a:off x="0" y="5311996"/>
              <a:ext cx="3303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축 조절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89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모델 학습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220F9F-D5D8-4A6C-BAE1-A5523B9BB821}"/>
              </a:ext>
            </a:extLst>
          </p:cNvPr>
          <p:cNvGrpSpPr/>
          <p:nvPr/>
        </p:nvGrpSpPr>
        <p:grpSpPr>
          <a:xfrm>
            <a:off x="432467" y="1719929"/>
            <a:ext cx="7757803" cy="4629551"/>
            <a:chOff x="432467" y="1719929"/>
            <a:chExt cx="7757803" cy="46295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DA2735-6231-49E5-8FD7-F7B30351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467" y="1719929"/>
              <a:ext cx="4218191" cy="4629551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AD7F396-74E0-4652-8305-6E0CBECB6010}"/>
                </a:ext>
              </a:extLst>
            </p:cNvPr>
            <p:cNvGrpSpPr/>
            <p:nvPr/>
          </p:nvGrpSpPr>
          <p:grpSpPr>
            <a:xfrm>
              <a:off x="5404573" y="2470908"/>
              <a:ext cx="2785697" cy="2901461"/>
              <a:chOff x="659423" y="2271556"/>
              <a:chExt cx="2785697" cy="2901461"/>
            </a:xfrm>
          </p:grpSpPr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27409062-6753-42A0-B8DB-B2806E9F4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423" y="3921579"/>
                <a:ext cx="2785697" cy="1251438"/>
              </a:xfrm>
              <a:custGeom>
                <a:avLst/>
                <a:gdLst>
                  <a:gd name="T0" fmla="*/ 402 w 804"/>
                  <a:gd name="T1" fmla="*/ 282 h 360"/>
                  <a:gd name="T2" fmla="*/ 79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6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3635B25E-400B-4D8D-B764-902168432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54" y="2271556"/>
                <a:ext cx="2782766" cy="1239715"/>
              </a:xfrm>
              <a:custGeom>
                <a:avLst/>
                <a:gdLst>
                  <a:gd name="T0" fmla="*/ 401 w 803"/>
                  <a:gd name="T1" fmla="*/ 78 h 357"/>
                  <a:gd name="T2" fmla="*/ 724 w 803"/>
                  <a:gd name="T3" fmla="*/ 357 h 357"/>
                  <a:gd name="T4" fmla="*/ 803 w 803"/>
                  <a:gd name="T5" fmla="*/ 357 h 357"/>
                  <a:gd name="T6" fmla="*/ 401 w 803"/>
                  <a:gd name="T7" fmla="*/ 0 h 357"/>
                  <a:gd name="T8" fmla="*/ 0 w 803"/>
                  <a:gd name="T9" fmla="*/ 357 h 357"/>
                  <a:gd name="T10" fmla="*/ 78 w 803"/>
                  <a:gd name="T11" fmla="*/ 357 h 357"/>
                  <a:gd name="T12" fmla="*/ 401 w 803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357">
                    <a:moveTo>
                      <a:pt x="401" y="78"/>
                    </a:moveTo>
                    <a:cubicBezTo>
                      <a:pt x="565" y="78"/>
                      <a:pt x="701" y="200"/>
                      <a:pt x="724" y="357"/>
                    </a:cubicBezTo>
                    <a:cubicBezTo>
                      <a:pt x="803" y="357"/>
                      <a:pt x="803" y="357"/>
                      <a:pt x="803" y="357"/>
                    </a:cubicBezTo>
                    <a:cubicBezTo>
                      <a:pt x="779" y="157"/>
                      <a:pt x="608" y="0"/>
                      <a:pt x="401" y="0"/>
                    </a:cubicBezTo>
                    <a:cubicBezTo>
                      <a:pt x="194" y="0"/>
                      <a:pt x="23" y="157"/>
                      <a:pt x="0" y="357"/>
                    </a:cubicBezTo>
                    <a:cubicBezTo>
                      <a:pt x="78" y="357"/>
                      <a:pt x="78" y="357"/>
                      <a:pt x="78" y="357"/>
                    </a:cubicBezTo>
                    <a:cubicBezTo>
                      <a:pt x="101" y="200"/>
                      <a:pt x="237" y="78"/>
                      <a:pt x="401" y="78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Oval 13">
                <a:extLst>
                  <a:ext uri="{FF2B5EF4-FFF2-40B4-BE49-F238E27FC236}">
                    <a16:creationId xmlns:a16="http://schemas.microsoft.com/office/drawing/2014/main" id="{9CA06CBB-F47D-4028-BB40-130CBCE67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66" y="2733152"/>
                <a:ext cx="2000250" cy="2006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7" name="Rectangle 16">
                <a:extLst>
                  <a:ext uri="{FF2B5EF4-FFF2-40B4-BE49-F238E27FC236}">
                    <a16:creationId xmlns:a16="http://schemas.microsoft.com/office/drawing/2014/main" id="{E07EB618-03A8-4EF7-A85A-14FB4ED66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0943" y="3564025"/>
                <a:ext cx="194897" cy="2784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1B6876F-CBE0-41BC-8A13-E9960B56FAF1}"/>
                  </a:ext>
                </a:extLst>
              </p:cNvPr>
              <p:cNvSpPr txBox="1"/>
              <p:nvPr/>
            </p:nvSpPr>
            <p:spPr>
              <a:xfrm>
                <a:off x="1335661" y="3746272"/>
                <a:ext cx="1465466" cy="721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이상치 제거 후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시계열 예측 모델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결과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E16178-A3E8-4FB6-B5F7-703D09F49EA4}"/>
                  </a:ext>
                </a:extLst>
              </p:cNvPr>
              <p:cNvSpPr txBox="1"/>
              <p:nvPr/>
            </p:nvSpPr>
            <p:spPr>
              <a:xfrm>
                <a:off x="1333253" y="3130272"/>
                <a:ext cx="1470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 </a:t>
                </a: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endPara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id="{CF34B343-390E-4F79-95A6-3C40BC3957C3}"/>
              </a:ext>
            </a:extLst>
          </p:cNvPr>
          <p:cNvSpPr>
            <a:spLocks/>
          </p:cNvSpPr>
          <p:nvPr/>
        </p:nvSpPr>
        <p:spPr bwMode="auto">
          <a:xfrm flipH="1">
            <a:off x="5474376" y="3836878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C334039-3B1A-42EC-BCCD-8D7EE08AB2E0}"/>
              </a:ext>
            </a:extLst>
          </p:cNvPr>
          <p:cNvGrpSpPr/>
          <p:nvPr/>
        </p:nvGrpSpPr>
        <p:grpSpPr>
          <a:xfrm>
            <a:off x="0" y="1648308"/>
            <a:ext cx="9092948" cy="4943027"/>
            <a:chOff x="0" y="1648308"/>
            <a:chExt cx="9092948" cy="494302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9E9E48A-BE93-4DE8-9B80-8ACAAD9A4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3108"/>
              <a:ext cx="7343468" cy="489564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7046851-983B-46D5-AAA0-13948C5CFDA8}"/>
                </a:ext>
              </a:extLst>
            </p:cNvPr>
            <p:cNvGrpSpPr/>
            <p:nvPr/>
          </p:nvGrpSpPr>
          <p:grpSpPr>
            <a:xfrm>
              <a:off x="7369878" y="1648308"/>
              <a:ext cx="1723070" cy="4943027"/>
              <a:chOff x="436753" y="1828801"/>
              <a:chExt cx="1957735" cy="4164247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B806723-DDCD-4DE3-82D7-4413BA998AE2}"/>
                  </a:ext>
                </a:extLst>
              </p:cNvPr>
              <p:cNvSpPr/>
              <p:nvPr/>
            </p:nvSpPr>
            <p:spPr>
              <a:xfrm>
                <a:off x="477688" y="2162175"/>
                <a:ext cx="1875865" cy="381184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5F5A777-269B-4E14-8955-41FF7988AA9C}"/>
                  </a:ext>
                </a:extLst>
              </p:cNvPr>
              <p:cNvSpPr/>
              <p:nvPr/>
            </p:nvSpPr>
            <p:spPr>
              <a:xfrm flipV="1">
                <a:off x="477688" y="5951461"/>
                <a:ext cx="1875865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D547674-776D-47AC-A488-CBD987572643}"/>
                  </a:ext>
                </a:extLst>
              </p:cNvPr>
              <p:cNvSpPr/>
              <p:nvPr/>
            </p:nvSpPr>
            <p:spPr>
              <a:xfrm>
                <a:off x="436753" y="1828801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 결과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4EAFC73-CC4B-4913-AC9A-E8804B99A996}"/>
                  </a:ext>
                </a:extLst>
              </p:cNvPr>
              <p:cNvSpPr/>
              <p:nvPr/>
            </p:nvSpPr>
            <p:spPr>
              <a:xfrm flipV="1">
                <a:off x="477688" y="2675741"/>
                <a:ext cx="1875865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7F4DCA7-81CE-4F78-A4AF-C277EE138193}"/>
                  </a:ext>
                </a:extLst>
              </p:cNvPr>
              <p:cNvSpPr/>
              <p:nvPr/>
            </p:nvSpPr>
            <p:spPr>
              <a:xfrm>
                <a:off x="504904" y="2328093"/>
                <a:ext cx="1821434" cy="322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70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endParaRPr lang="ko-KR" altLang="en-US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BFF3DABB-A443-4387-BBB0-82795359B494}"/>
                  </a:ext>
                </a:extLst>
              </p:cNvPr>
              <p:cNvSpPr/>
              <p:nvPr/>
            </p:nvSpPr>
            <p:spPr>
              <a:xfrm rot="10800000">
                <a:off x="1308193" y="2689445"/>
                <a:ext cx="214855" cy="175066"/>
              </a:xfrm>
              <a:prstGeom prst="triangle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F6751965-C0F4-4346-B614-A5897EBA75AB}"/>
                  </a:ext>
                </a:extLst>
              </p:cNvPr>
              <p:cNvSpPr/>
              <p:nvPr/>
            </p:nvSpPr>
            <p:spPr>
              <a:xfrm>
                <a:off x="504904" y="3022538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2020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이전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학습한 예측 결과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검은 점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 데이터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파란 실선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예측한 값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하늘색 폭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최솟값과 최댓값 사이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실선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트렌드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점선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국내 첫 코로나 확진 날짜</a:t>
                </a:r>
                <a:endParaRPr lang="en-US" altLang="ko-KR" sz="12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31D0837-EBB7-458E-8142-1CE0AA9ACD3B}"/>
              </a:ext>
            </a:extLst>
          </p:cNvPr>
          <p:cNvGrpSpPr/>
          <p:nvPr/>
        </p:nvGrpSpPr>
        <p:grpSpPr>
          <a:xfrm>
            <a:off x="285750" y="2135820"/>
            <a:ext cx="8572500" cy="3810000"/>
            <a:chOff x="285750" y="2460974"/>
            <a:chExt cx="8572500" cy="3810000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59F8065-3618-44CD-9298-497482E63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" y="2460974"/>
              <a:ext cx="8572500" cy="3810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E3B59F-2041-4DB4-A60C-D6F6BEFA89BF}"/>
                </a:ext>
              </a:extLst>
            </p:cNvPr>
            <p:cNvSpPr txBox="1"/>
            <p:nvPr/>
          </p:nvSpPr>
          <p:spPr>
            <a:xfrm>
              <a:off x="438688" y="2557520"/>
              <a:ext cx="2723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Trend</a:t>
              </a:r>
              <a:r>
                <a:rPr lang="ko-KR" altLang="en-US" dirty="0"/>
                <a:t>와 연 계절성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A7E700-D2E7-4B74-B66F-8D534F77D0A9}"/>
              </a:ext>
            </a:extLst>
          </p:cNvPr>
          <p:cNvGrpSpPr/>
          <p:nvPr/>
        </p:nvGrpSpPr>
        <p:grpSpPr>
          <a:xfrm>
            <a:off x="300737" y="2135820"/>
            <a:ext cx="8572500" cy="3810000"/>
            <a:chOff x="285750" y="2460974"/>
            <a:chExt cx="8572500" cy="3810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8CDE4E6-39E4-47C4-ADCE-A174917A5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5750" y="2460974"/>
              <a:ext cx="8572500" cy="381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AC3F80-CA1A-428D-83F4-C037DA4988C6}"/>
                </a:ext>
              </a:extLst>
            </p:cNvPr>
            <p:cNvSpPr txBox="1"/>
            <p:nvPr/>
          </p:nvSpPr>
          <p:spPr>
            <a:xfrm>
              <a:off x="438688" y="2557520"/>
              <a:ext cx="2723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/>
                <a:t>Trend</a:t>
              </a:r>
              <a:r>
                <a:rPr lang="ko-KR" altLang="en-US" dirty="0"/>
                <a:t>와 연 계절성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393BAFF-7368-48EB-8C33-901E97AC9B0B}"/>
              </a:ext>
            </a:extLst>
          </p:cNvPr>
          <p:cNvGrpSpPr/>
          <p:nvPr/>
        </p:nvGrpSpPr>
        <p:grpSpPr>
          <a:xfrm>
            <a:off x="447454" y="1740621"/>
            <a:ext cx="7757803" cy="4600399"/>
            <a:chOff x="432467" y="1734505"/>
            <a:chExt cx="7757803" cy="460039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5D6206D-BD42-4804-BC7A-8189C961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2467" y="1734505"/>
              <a:ext cx="4218191" cy="4600399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2E11671-2E81-4201-8035-BB881EA10919}"/>
                </a:ext>
              </a:extLst>
            </p:cNvPr>
            <p:cNvGrpSpPr/>
            <p:nvPr/>
          </p:nvGrpSpPr>
          <p:grpSpPr>
            <a:xfrm>
              <a:off x="5404573" y="2470908"/>
              <a:ext cx="2785697" cy="2901461"/>
              <a:chOff x="659423" y="2271556"/>
              <a:chExt cx="2785697" cy="2901461"/>
            </a:xfrm>
          </p:grpSpPr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347079C1-2EDF-4511-BBEA-D7E527AD8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423" y="3921579"/>
                <a:ext cx="2785697" cy="1251438"/>
              </a:xfrm>
              <a:custGeom>
                <a:avLst/>
                <a:gdLst>
                  <a:gd name="T0" fmla="*/ 402 w 804"/>
                  <a:gd name="T1" fmla="*/ 282 h 360"/>
                  <a:gd name="T2" fmla="*/ 79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6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C4ED04D6-2DDF-49C5-BB18-D9967F5BA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54" y="2271556"/>
                <a:ext cx="2782766" cy="1239715"/>
              </a:xfrm>
              <a:custGeom>
                <a:avLst/>
                <a:gdLst>
                  <a:gd name="T0" fmla="*/ 401 w 803"/>
                  <a:gd name="T1" fmla="*/ 78 h 357"/>
                  <a:gd name="T2" fmla="*/ 724 w 803"/>
                  <a:gd name="T3" fmla="*/ 357 h 357"/>
                  <a:gd name="T4" fmla="*/ 803 w 803"/>
                  <a:gd name="T5" fmla="*/ 357 h 357"/>
                  <a:gd name="T6" fmla="*/ 401 w 803"/>
                  <a:gd name="T7" fmla="*/ 0 h 357"/>
                  <a:gd name="T8" fmla="*/ 0 w 803"/>
                  <a:gd name="T9" fmla="*/ 357 h 357"/>
                  <a:gd name="T10" fmla="*/ 78 w 803"/>
                  <a:gd name="T11" fmla="*/ 357 h 357"/>
                  <a:gd name="T12" fmla="*/ 401 w 803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357">
                    <a:moveTo>
                      <a:pt x="401" y="78"/>
                    </a:moveTo>
                    <a:cubicBezTo>
                      <a:pt x="565" y="78"/>
                      <a:pt x="701" y="200"/>
                      <a:pt x="724" y="357"/>
                    </a:cubicBezTo>
                    <a:cubicBezTo>
                      <a:pt x="803" y="357"/>
                      <a:pt x="803" y="357"/>
                      <a:pt x="803" y="357"/>
                    </a:cubicBezTo>
                    <a:cubicBezTo>
                      <a:pt x="779" y="157"/>
                      <a:pt x="608" y="0"/>
                      <a:pt x="401" y="0"/>
                    </a:cubicBezTo>
                    <a:cubicBezTo>
                      <a:pt x="194" y="0"/>
                      <a:pt x="23" y="157"/>
                      <a:pt x="0" y="357"/>
                    </a:cubicBezTo>
                    <a:cubicBezTo>
                      <a:pt x="78" y="357"/>
                      <a:pt x="78" y="357"/>
                      <a:pt x="78" y="357"/>
                    </a:cubicBezTo>
                    <a:cubicBezTo>
                      <a:pt x="101" y="200"/>
                      <a:pt x="237" y="78"/>
                      <a:pt x="401" y="78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Oval 13">
                <a:extLst>
                  <a:ext uri="{FF2B5EF4-FFF2-40B4-BE49-F238E27FC236}">
                    <a16:creationId xmlns:a16="http://schemas.microsoft.com/office/drawing/2014/main" id="{C06698F6-A4AD-49F9-A5B8-11B7FAF02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266" y="2733152"/>
                <a:ext cx="2000250" cy="2006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40" name="Rectangle 16">
                <a:extLst>
                  <a:ext uri="{FF2B5EF4-FFF2-40B4-BE49-F238E27FC236}">
                    <a16:creationId xmlns:a16="http://schemas.microsoft.com/office/drawing/2014/main" id="{5E93D0A2-242E-4A88-95A2-6646286E7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0943" y="3564025"/>
                <a:ext cx="194897" cy="2784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848604E-60CF-4CFD-BDE7-6C22C9DC4092}"/>
                  </a:ext>
                </a:extLst>
              </p:cNvPr>
              <p:cNvSpPr txBox="1"/>
              <p:nvPr/>
            </p:nvSpPr>
            <p:spPr>
              <a:xfrm>
                <a:off x="1335661" y="3746272"/>
                <a:ext cx="1465466" cy="511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시계열 예측 모델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 결과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21A780-29D7-4A75-9754-158146EB2FB1}"/>
                  </a:ext>
                </a:extLst>
              </p:cNvPr>
              <p:cNvSpPr txBox="1"/>
              <p:nvPr/>
            </p:nvSpPr>
            <p:spPr>
              <a:xfrm>
                <a:off x="1205013" y="3130272"/>
                <a:ext cx="17267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월별 </a:t>
                </a:r>
                <a:r>
                  <a:rPr lang="ko-KR" altLang="en-US" sz="2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폐휴업수</a:t>
                </a:r>
                <a:endPara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98BA482-5CEE-4D9B-9F9F-40DA3DE98C8E}"/>
              </a:ext>
            </a:extLst>
          </p:cNvPr>
          <p:cNvGrpSpPr/>
          <p:nvPr/>
        </p:nvGrpSpPr>
        <p:grpSpPr>
          <a:xfrm>
            <a:off x="14987" y="1654424"/>
            <a:ext cx="9092948" cy="4943027"/>
            <a:chOff x="0" y="1648308"/>
            <a:chExt cx="9092948" cy="494302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6F506FD-D046-4EFE-BEDE-AF7F388A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673108"/>
              <a:ext cx="7343467" cy="4895645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4A1C767-E4A2-4C38-923A-C25D22975442}"/>
                </a:ext>
              </a:extLst>
            </p:cNvPr>
            <p:cNvGrpSpPr/>
            <p:nvPr/>
          </p:nvGrpSpPr>
          <p:grpSpPr>
            <a:xfrm>
              <a:off x="7369878" y="1648308"/>
              <a:ext cx="1723070" cy="4943027"/>
              <a:chOff x="436753" y="1828801"/>
              <a:chExt cx="1957735" cy="416424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EBE7BFF-A94F-4189-80BC-E6FDB3AD00A7}"/>
                  </a:ext>
                </a:extLst>
              </p:cNvPr>
              <p:cNvSpPr/>
              <p:nvPr/>
            </p:nvSpPr>
            <p:spPr>
              <a:xfrm>
                <a:off x="477688" y="2162175"/>
                <a:ext cx="1875865" cy="381184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26AC8B5-15C4-4DB1-9D7B-59A75D770CA4}"/>
                  </a:ext>
                </a:extLst>
              </p:cNvPr>
              <p:cNvSpPr/>
              <p:nvPr/>
            </p:nvSpPr>
            <p:spPr>
              <a:xfrm flipV="1">
                <a:off x="477688" y="5951461"/>
                <a:ext cx="1875865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04451F5-059B-4D2D-95A6-3B894A26DB26}"/>
                  </a:ext>
                </a:extLst>
              </p:cNvPr>
              <p:cNvSpPr/>
              <p:nvPr/>
            </p:nvSpPr>
            <p:spPr>
              <a:xfrm>
                <a:off x="436753" y="1828801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 결과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2F76DBC0-3EC8-4A1A-9E30-14B861532BB1}"/>
                  </a:ext>
                </a:extLst>
              </p:cNvPr>
              <p:cNvSpPr/>
              <p:nvPr/>
            </p:nvSpPr>
            <p:spPr>
              <a:xfrm flipV="1">
                <a:off x="477688" y="2675741"/>
                <a:ext cx="1875865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1F518C9-B1EB-4139-A834-A25A1CC8CFA6}"/>
                  </a:ext>
                </a:extLst>
              </p:cNvPr>
              <p:cNvSpPr/>
              <p:nvPr/>
            </p:nvSpPr>
            <p:spPr>
              <a:xfrm>
                <a:off x="504904" y="2328093"/>
                <a:ext cx="1821434" cy="3221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70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폐휴업수</a:t>
                </a:r>
                <a:endParaRPr lang="ko-KR" altLang="en-US" sz="170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이등변 삼각형 63">
                <a:extLst>
                  <a:ext uri="{FF2B5EF4-FFF2-40B4-BE49-F238E27FC236}">
                    <a16:creationId xmlns:a16="http://schemas.microsoft.com/office/drawing/2014/main" id="{ACD3DAAA-498F-4AB1-887D-5C46CD5E2062}"/>
                  </a:ext>
                </a:extLst>
              </p:cNvPr>
              <p:cNvSpPr/>
              <p:nvPr/>
            </p:nvSpPr>
            <p:spPr>
              <a:xfrm rot="10800000">
                <a:off x="1308193" y="2689445"/>
                <a:ext cx="214855" cy="175066"/>
              </a:xfrm>
              <a:prstGeom prst="triangle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CB7E401-A652-436F-AC02-5FE0DBAD7767}"/>
                  </a:ext>
                </a:extLst>
              </p:cNvPr>
              <p:cNvSpPr/>
              <p:nvPr/>
            </p:nvSpPr>
            <p:spPr>
              <a:xfrm>
                <a:off x="504904" y="3022538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2020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이전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학습한 예측 결과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검은 점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 데이터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파란 실선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예측한 값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하늘색 폭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최솟값과 최댓값 사이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실선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트렌드</a:t>
                </a: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점선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국내 첫 코로나 확진 날짜</a:t>
                </a:r>
                <a:endParaRPr lang="en-US" altLang="ko-KR" sz="12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365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669FE43-DD54-4844-8581-BFBDC7852B71}"/>
              </a:ext>
            </a:extLst>
          </p:cNvPr>
          <p:cNvGrpSpPr/>
          <p:nvPr/>
        </p:nvGrpSpPr>
        <p:grpSpPr>
          <a:xfrm>
            <a:off x="0" y="2015768"/>
            <a:ext cx="9144002" cy="4018458"/>
            <a:chOff x="0" y="2015768"/>
            <a:chExt cx="9144002" cy="40184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5113F9-7968-43C9-B83F-8327DD32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29553"/>
              <a:ext cx="9144000" cy="3204673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877691C-B291-4ACF-B001-B737A2B0286E}"/>
                </a:ext>
              </a:extLst>
            </p:cNvPr>
            <p:cNvGrpSpPr/>
            <p:nvPr/>
          </p:nvGrpSpPr>
          <p:grpSpPr>
            <a:xfrm rot="16200000">
              <a:off x="4161785" y="-2146017"/>
              <a:ext cx="820432" cy="9144002"/>
              <a:chOff x="436753" y="1828801"/>
              <a:chExt cx="1957735" cy="392403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F17D1363-2DCA-4149-8434-A33F93511606}"/>
                  </a:ext>
                </a:extLst>
              </p:cNvPr>
              <p:cNvSpPr/>
              <p:nvPr/>
            </p:nvSpPr>
            <p:spPr>
              <a:xfrm>
                <a:off x="477688" y="2162175"/>
                <a:ext cx="1875864" cy="359065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FA47910-D63E-4E55-B4C2-870A00827793}"/>
                  </a:ext>
                </a:extLst>
              </p:cNvPr>
              <p:cNvSpPr/>
              <p:nvPr/>
            </p:nvSpPr>
            <p:spPr>
              <a:xfrm flipV="1">
                <a:off x="477688" y="5711246"/>
                <a:ext cx="1875864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859E6E8-CE8B-4BB9-9151-CA6D4ED9D88A}"/>
                  </a:ext>
                </a:extLst>
              </p:cNvPr>
              <p:cNvSpPr/>
              <p:nvPr/>
            </p:nvSpPr>
            <p:spPr>
              <a:xfrm>
                <a:off x="436753" y="1828801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endPara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2CF8E2C-38B9-4B64-88AC-D3D106D49C89}"/>
                  </a:ext>
                </a:extLst>
              </p:cNvPr>
              <p:cNvSpPr/>
              <p:nvPr/>
            </p:nvSpPr>
            <p:spPr>
              <a:xfrm>
                <a:off x="504906" y="2348405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모델이 예측한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2020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2021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창업수와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실제데이터 비교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파란 실선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실제데이터값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회색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최대예측값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노란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최소예측값</a:t>
                </a:r>
                <a:endParaRPr lang="en-US" altLang="ko-KR" sz="12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A74536F-9EA6-4383-9624-102555F2F5CA}"/>
              </a:ext>
            </a:extLst>
          </p:cNvPr>
          <p:cNvGrpSpPr/>
          <p:nvPr/>
        </p:nvGrpSpPr>
        <p:grpSpPr>
          <a:xfrm>
            <a:off x="0" y="2012572"/>
            <a:ext cx="9144002" cy="4018457"/>
            <a:chOff x="0" y="2015768"/>
            <a:chExt cx="9144002" cy="401845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1946E2B-E1F7-49A2-8BED-DF2A3D22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829553"/>
              <a:ext cx="9144000" cy="3204672"/>
            </a:xfrm>
            <a:prstGeom prst="rect">
              <a:avLst/>
            </a:prstGeom>
          </p:spPr>
        </p:pic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A1116EB-3CDD-4920-A3A5-60C8B5783C38}"/>
                </a:ext>
              </a:extLst>
            </p:cNvPr>
            <p:cNvGrpSpPr/>
            <p:nvPr/>
          </p:nvGrpSpPr>
          <p:grpSpPr>
            <a:xfrm rot="16200000">
              <a:off x="4161785" y="-2146017"/>
              <a:ext cx="820432" cy="9144002"/>
              <a:chOff x="436753" y="1828801"/>
              <a:chExt cx="1957735" cy="392403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0917287-8C77-4122-BAEF-17B620A433FC}"/>
                  </a:ext>
                </a:extLst>
              </p:cNvPr>
              <p:cNvSpPr/>
              <p:nvPr/>
            </p:nvSpPr>
            <p:spPr>
              <a:xfrm>
                <a:off x="477688" y="2162175"/>
                <a:ext cx="1875864" cy="359065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A940A47-301F-4D71-BC63-FF96DF98B028}"/>
                  </a:ext>
                </a:extLst>
              </p:cNvPr>
              <p:cNvSpPr/>
              <p:nvPr/>
            </p:nvSpPr>
            <p:spPr>
              <a:xfrm flipV="1">
                <a:off x="477688" y="5711246"/>
                <a:ext cx="1875864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0244E5D-62AB-49BE-977E-FAB65D40011F}"/>
                  </a:ext>
                </a:extLst>
              </p:cNvPr>
              <p:cNvSpPr/>
              <p:nvPr/>
            </p:nvSpPr>
            <p:spPr>
              <a:xfrm>
                <a:off x="436753" y="1828801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</a:t>
                </a:r>
                <a:endPara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466D99F-7F44-40A8-847B-005A780B5F0E}"/>
                  </a:ext>
                </a:extLst>
              </p:cNvPr>
              <p:cNvSpPr/>
              <p:nvPr/>
            </p:nvSpPr>
            <p:spPr>
              <a:xfrm>
                <a:off x="504906" y="2348405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모델이 예측한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2020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2021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창업수와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실제데이터 비교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파란 실선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실제데이터값</a:t>
                </a:r>
                <a:endParaRPr lang="en-US" altLang="ko-KR" sz="12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ED4C9B-0A30-422D-A2E3-E0007FF49AD7}"/>
              </a:ext>
            </a:extLst>
          </p:cNvPr>
          <p:cNvGrpSpPr/>
          <p:nvPr/>
        </p:nvGrpSpPr>
        <p:grpSpPr>
          <a:xfrm>
            <a:off x="343152" y="2015768"/>
            <a:ext cx="4640982" cy="2118544"/>
            <a:chOff x="343152" y="2015768"/>
            <a:chExt cx="4640982" cy="21185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F135AD-E96F-4496-B75D-E34166A0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152" y="2015768"/>
              <a:ext cx="4640982" cy="21185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ECD4F-4ACD-4EE5-A669-F4D7DE4A90B0}"/>
                </a:ext>
              </a:extLst>
            </p:cNvPr>
            <p:cNvSpPr txBox="1"/>
            <p:nvPr/>
          </p:nvSpPr>
          <p:spPr>
            <a:xfrm>
              <a:off x="2663643" y="3257107"/>
              <a:ext cx="1249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모델 성능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621585"/>
            <a:ext cx="6412271" cy="638174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4. </a:t>
            </a:r>
            <a:r>
              <a:rPr lang="ko-KR" altLang="en-US" sz="3000" dirty="0"/>
              <a:t>모델 성능 및 실제데이터 비교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2237C26-BA89-46AE-8ECD-6191FF050ACA}"/>
              </a:ext>
            </a:extLst>
          </p:cNvPr>
          <p:cNvGrpSpPr/>
          <p:nvPr/>
        </p:nvGrpSpPr>
        <p:grpSpPr>
          <a:xfrm>
            <a:off x="0" y="2015768"/>
            <a:ext cx="9144002" cy="4018457"/>
            <a:chOff x="0" y="2015768"/>
            <a:chExt cx="9144002" cy="401845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8D169D-ECA5-41A1-846E-BC6845AD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829553"/>
              <a:ext cx="9144000" cy="3204672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BD0B230-6EB1-4C87-81AE-AF2F424B0B8E}"/>
                </a:ext>
              </a:extLst>
            </p:cNvPr>
            <p:cNvGrpSpPr/>
            <p:nvPr/>
          </p:nvGrpSpPr>
          <p:grpSpPr>
            <a:xfrm rot="16200000">
              <a:off x="4161785" y="-2146017"/>
              <a:ext cx="820432" cy="9144002"/>
              <a:chOff x="436753" y="1828801"/>
              <a:chExt cx="1957735" cy="392403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DF31855-89FE-48F7-9485-AEADC544C81D}"/>
                  </a:ext>
                </a:extLst>
              </p:cNvPr>
              <p:cNvSpPr/>
              <p:nvPr/>
            </p:nvSpPr>
            <p:spPr>
              <a:xfrm>
                <a:off x="477688" y="2162175"/>
                <a:ext cx="1875864" cy="359065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434F6FA-837D-4F0E-84A6-DF188B748880}"/>
                  </a:ext>
                </a:extLst>
              </p:cNvPr>
              <p:cNvSpPr/>
              <p:nvPr/>
            </p:nvSpPr>
            <p:spPr>
              <a:xfrm flipV="1">
                <a:off x="477688" y="5711246"/>
                <a:ext cx="1875864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58DB576-5E0D-4B26-A384-6DB1B4DB3281}"/>
                  </a:ext>
                </a:extLst>
              </p:cNvPr>
              <p:cNvSpPr/>
              <p:nvPr/>
            </p:nvSpPr>
            <p:spPr>
              <a:xfrm>
                <a:off x="436753" y="1828801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폐휴업수</a:t>
                </a:r>
                <a:endPara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35C7880-9F87-4D47-837C-9B64F4100AB7}"/>
                  </a:ext>
                </a:extLst>
              </p:cNvPr>
              <p:cNvSpPr/>
              <p:nvPr/>
            </p:nvSpPr>
            <p:spPr>
              <a:xfrm>
                <a:off x="504906" y="2348405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모델이 예측한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2020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2021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창업수와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실제데이터 비교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파란 실선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실제데이터값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회색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최대예측값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노란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최소예측값</a:t>
                </a:r>
                <a:endParaRPr lang="en-US" altLang="ko-KR" sz="12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E352364-0E9B-4810-98EB-C82A1745D645}"/>
              </a:ext>
            </a:extLst>
          </p:cNvPr>
          <p:cNvGrpSpPr/>
          <p:nvPr/>
        </p:nvGrpSpPr>
        <p:grpSpPr>
          <a:xfrm>
            <a:off x="0" y="2012572"/>
            <a:ext cx="9144002" cy="4018457"/>
            <a:chOff x="0" y="2015768"/>
            <a:chExt cx="9144002" cy="401845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F3CCC9B-D0AB-4BE3-90E7-22279C87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829553"/>
              <a:ext cx="9144000" cy="3204672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92BFCE3-5EFC-427A-8732-5A98D171AE1E}"/>
                </a:ext>
              </a:extLst>
            </p:cNvPr>
            <p:cNvGrpSpPr/>
            <p:nvPr/>
          </p:nvGrpSpPr>
          <p:grpSpPr>
            <a:xfrm rot="16200000">
              <a:off x="4161785" y="-2146017"/>
              <a:ext cx="820432" cy="9144002"/>
              <a:chOff x="436753" y="1828801"/>
              <a:chExt cx="1957735" cy="392403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A69B53D-29AC-4FD9-8544-2C39141F40F4}"/>
                  </a:ext>
                </a:extLst>
              </p:cNvPr>
              <p:cNvSpPr/>
              <p:nvPr/>
            </p:nvSpPr>
            <p:spPr>
              <a:xfrm>
                <a:off x="477688" y="2162175"/>
                <a:ext cx="1875864" cy="3590658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FBC9A2FF-B749-4AFA-9902-22A89F1E2017}"/>
                  </a:ext>
                </a:extLst>
              </p:cNvPr>
              <p:cNvSpPr/>
              <p:nvPr/>
            </p:nvSpPr>
            <p:spPr>
              <a:xfrm flipV="1">
                <a:off x="477688" y="5711246"/>
                <a:ext cx="1875864" cy="41587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EAFEE43-387B-4DC0-9BD0-A6B511048EED}"/>
                  </a:ext>
                </a:extLst>
              </p:cNvPr>
              <p:cNvSpPr/>
              <p:nvPr/>
            </p:nvSpPr>
            <p:spPr>
              <a:xfrm>
                <a:off x="436753" y="1828801"/>
                <a:ext cx="1957735" cy="410704"/>
              </a:xfrm>
              <a:prstGeom prst="rect">
                <a:avLst/>
              </a:pr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폐휴업수</a:t>
                </a:r>
                <a:endParaRPr lang="ko-KR" altLang="en-US" sz="1534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4DF48A0-D472-41DD-B5F8-4B0C818A83E3}"/>
                  </a:ext>
                </a:extLst>
              </p:cNvPr>
              <p:cNvSpPr/>
              <p:nvPr/>
            </p:nvSpPr>
            <p:spPr>
              <a:xfrm>
                <a:off x="504906" y="2348405"/>
                <a:ext cx="1821434" cy="29308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 anchorCtr="0"/>
              <a:lstStyle/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모델이 예측한 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2020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</a:t>
                </a:r>
                <a:r>
                  <a:rPr lang="en-US" altLang="ko-KR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2021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년 </a:t>
                </a:r>
                <a:r>
                  <a:rPr lang="ko-KR" altLang="en-US" sz="14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창업수와</a:t>
                </a:r>
                <a:r>
                  <a:rPr lang="ko-KR" altLang="en-US" sz="14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실제데이터 비교</a:t>
                </a:r>
                <a:endParaRPr lang="en-US" altLang="ko-KR" sz="14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6575" indent="-86575" latinLnBrk="0">
                  <a:lnSpc>
                    <a:spcPts val="1534"/>
                  </a:lnSpc>
                  <a:spcBef>
                    <a:spcPts val="681"/>
                  </a:spcBef>
                  <a:buFont typeface="Arial" panose="020B0604020202020204" pitchFamily="34" charset="0"/>
                  <a:buChar char="•"/>
                  <a:tabLst>
                    <a:tab pos="0" algn="l"/>
                    <a:tab pos="60873" algn="l"/>
                  </a:tabLst>
                </a:pP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빨간 점선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예측값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파란 실선 </a:t>
                </a:r>
                <a:r>
                  <a:rPr lang="en-US" altLang="ko-KR" sz="1200" spc="-127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spc="-127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실제데이터값</a:t>
                </a:r>
                <a:endParaRPr lang="en-US" altLang="ko-KR" sz="1200" spc="-127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8FB68D8-4D5F-4233-841F-2355A1EE6E31}"/>
              </a:ext>
            </a:extLst>
          </p:cNvPr>
          <p:cNvGrpSpPr/>
          <p:nvPr/>
        </p:nvGrpSpPr>
        <p:grpSpPr>
          <a:xfrm>
            <a:off x="343152" y="2002065"/>
            <a:ext cx="4640982" cy="1957743"/>
            <a:chOff x="343152" y="2002065"/>
            <a:chExt cx="4640982" cy="195774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83C3D19-31B4-4A0D-8370-8DC54C878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3152" y="2002065"/>
              <a:ext cx="4640982" cy="195774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C1E26D-59DE-4C22-8F5A-74ED8E0E88BE}"/>
                </a:ext>
              </a:extLst>
            </p:cNvPr>
            <p:cNvSpPr txBox="1"/>
            <p:nvPr/>
          </p:nvSpPr>
          <p:spPr>
            <a:xfrm>
              <a:off x="2811050" y="3076636"/>
              <a:ext cx="1249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모델 성능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33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093674-66EE-4169-83E8-4B26B41790DF}"/>
              </a:ext>
            </a:extLst>
          </p:cNvPr>
          <p:cNvSpPr txBox="1"/>
          <p:nvPr/>
        </p:nvSpPr>
        <p:spPr>
          <a:xfrm>
            <a:off x="1354007" y="834528"/>
            <a:ext cx="750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 </a:t>
            </a:r>
            <a:r>
              <a:rPr lang="ko-KR" altLang="en-US" sz="3600" b="1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전처리</a:t>
            </a:r>
            <a:r>
              <a:rPr lang="ko-KR" altLang="en-US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 및 </a:t>
            </a:r>
            <a:r>
              <a:rPr lang="en-US" altLang="ko-KR" sz="36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Feature Engineering</a:t>
            </a: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10719B30-3CE1-402E-A038-872C691A6D01}"/>
              </a:ext>
            </a:extLst>
          </p:cNvPr>
          <p:cNvSpPr/>
          <p:nvPr/>
        </p:nvSpPr>
        <p:spPr>
          <a:xfrm>
            <a:off x="729103" y="894080"/>
            <a:ext cx="567823" cy="532902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EAC81-71C0-43A0-A936-41F412E1E568}"/>
              </a:ext>
            </a:extLst>
          </p:cNvPr>
          <p:cNvSpPr txBox="1"/>
          <p:nvPr/>
        </p:nvSpPr>
        <p:spPr>
          <a:xfrm>
            <a:off x="780960" y="883920"/>
            <a:ext cx="48442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40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+mj-cs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B07C0F-BB7E-4EB5-BBE6-0C55578D9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539" y1="47853" x2="28744" y2="55010"/>
                        <a14:foregroundMark x1="31670" y1="47648" x2="32530" y2="55828"/>
                        <a14:foregroundMark x1="54389" y1="31697" x2="59897" y2="37219"/>
                        <a14:foregroundMark x1="66781" y1="21063" x2="54217" y2="21268"/>
                        <a14:foregroundMark x1="54217" y1="21268" x2="48365" y2="32311"/>
                        <a14:foregroundMark x1="48365" y1="32311" x2="50775" y2="42331"/>
                        <a14:foregroundMark x1="50775" y1="42331" x2="60069" y2="43149"/>
                        <a14:foregroundMark x1="60069" y1="43149" x2="68503" y2="39877"/>
                        <a14:foregroundMark x1="68503" y1="39877" x2="67814" y2="23108"/>
                        <a14:foregroundMark x1="54045" y1="21472" x2="46644" y2="29243"/>
                        <a14:foregroundMark x1="46644" y1="29243" x2="47332" y2="40695"/>
                        <a14:foregroundMark x1="47332" y1="40695" x2="55766" y2="46830"/>
                        <a14:foregroundMark x1="55766" y1="46830" x2="65060" y2="44172"/>
                        <a14:foregroundMark x1="65060" y1="44172" x2="69535" y2="33947"/>
                        <a14:foregroundMark x1="69535" y1="33947" x2="69880" y2="22699"/>
                        <a14:foregroundMark x1="69880" y1="22699" x2="60069" y2="25562"/>
                        <a14:foregroundMark x1="60069" y1="25562" x2="55422" y2="36196"/>
                        <a14:foregroundMark x1="55422" y1="36196" x2="55594" y2="47239"/>
                        <a14:foregroundMark x1="55594" y1="47239" x2="62651" y2="39877"/>
                        <a14:foregroundMark x1="62651" y1="39877" x2="59380" y2="29243"/>
                        <a14:foregroundMark x1="59380" y1="29243" x2="56454" y2="33129"/>
                        <a14:foregroundMark x1="68503" y1="42536" x2="72289" y2="32311"/>
                        <a14:foregroundMark x1="72289" y1="32311" x2="72117" y2="25562"/>
                        <a14:foregroundMark x1="26162" y1="44376" x2="24785" y2="46421"/>
                        <a14:foregroundMark x1="26162" y1="40900" x2="28055" y2="51329"/>
                        <a14:foregroundMark x1="28055" y1="51329" x2="33907" y2="42536"/>
                        <a14:foregroundMark x1="33907" y1="42536" x2="33907" y2="42331"/>
                        <a14:foregroundMark x1="38726" y1="43558" x2="34940" y2="47853"/>
                        <a14:foregroundMark x1="22031" y1="44376" x2="24269" y2="47648"/>
                        <a14:foregroundMark x1="50086" y1="20859" x2="50086" y2="23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391920"/>
            <a:ext cx="8310879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7469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38132" y="4718633"/>
            <a:ext cx="4895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80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D28A044-E2FE-413F-A211-454DABEC8FC0}"/>
              </a:ext>
            </a:extLst>
          </p:cNvPr>
          <p:cNvGrpSpPr/>
          <p:nvPr/>
        </p:nvGrpSpPr>
        <p:grpSpPr>
          <a:xfrm>
            <a:off x="511211" y="1943100"/>
            <a:ext cx="7940736" cy="3412870"/>
            <a:chOff x="511211" y="1943100"/>
            <a:chExt cx="7940736" cy="3412870"/>
          </a:xfrm>
        </p:grpSpPr>
        <p:sp>
          <p:nvSpPr>
            <p:cNvPr id="34" name="직사각형 33"/>
            <p:cNvSpPr/>
            <p:nvPr/>
          </p:nvSpPr>
          <p:spPr>
            <a:xfrm>
              <a:off x="742472" y="3502752"/>
              <a:ext cx="1577545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82701" y="3502752"/>
              <a:ext cx="1577545" cy="392752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45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22928" y="3502752"/>
              <a:ext cx="1577545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63158" y="3502752"/>
              <a:ext cx="1577545" cy="392752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45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03387" y="3502752"/>
              <a:ext cx="1540227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1417065" y="333437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>
              <a:off x="4504489" y="333437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이등변 삼각형 30"/>
            <p:cNvSpPr/>
            <p:nvPr/>
          </p:nvSpPr>
          <p:spPr>
            <a:xfrm>
              <a:off x="7586225" y="333437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 rot="10800000">
              <a:off x="6073785" y="3872989"/>
              <a:ext cx="191045" cy="181147"/>
            </a:xfrm>
            <a:prstGeom prst="triangl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2955659" y="3872989"/>
              <a:ext cx="191045" cy="181147"/>
            </a:xfrm>
            <a:prstGeom prst="triangl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11211" y="194310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201436" y="194310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11155" y="194310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673584" y="4194112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810703" y="4194112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93910" y="2631337"/>
              <a:ext cx="23310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불러오기 및 확인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07696" y="2520183"/>
              <a:ext cx="2124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선정한 컬럼 기준으로</a:t>
              </a:r>
              <a:endPara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업종데이터 결합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32832" y="2631337"/>
              <a:ext cx="1919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폐업과 휴업 합치기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0115" y="4897879"/>
              <a:ext cx="1669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사용할 컬럼 선정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22390" y="4771195"/>
              <a:ext cx="25154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면적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생성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,</a:t>
              </a:r>
            </a:p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컬럼의 데이터 타입 처리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7999" y="542927"/>
            <a:ext cx="6245123" cy="68311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데이터 </a:t>
            </a:r>
            <a:r>
              <a:rPr lang="ko-KR" altLang="en-US" sz="3000" dirty="0" err="1"/>
              <a:t>전처리</a:t>
            </a:r>
            <a:r>
              <a:rPr lang="ko-KR" altLang="en-US" sz="3000" dirty="0"/>
              <a:t> 및 </a:t>
            </a:r>
            <a:r>
              <a:rPr lang="en-US" altLang="ko-KR" sz="3000" dirty="0"/>
              <a:t>Feature Engineering</a:t>
            </a:r>
            <a:endParaRPr lang="ko-KR" altLang="en-US" sz="30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64673FB-CC30-4262-B7A0-3AE23A6C51EC}"/>
              </a:ext>
            </a:extLst>
          </p:cNvPr>
          <p:cNvGrpSpPr/>
          <p:nvPr/>
        </p:nvGrpSpPr>
        <p:grpSpPr>
          <a:xfrm>
            <a:off x="2127369" y="1943100"/>
            <a:ext cx="4899636" cy="3539554"/>
            <a:chOff x="1313947" y="1943100"/>
            <a:chExt cx="4899636" cy="35395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93CA44D-227E-4B3E-85DB-6F0D9AACD9E0}"/>
                </a:ext>
              </a:extLst>
            </p:cNvPr>
            <p:cNvSpPr/>
            <p:nvPr/>
          </p:nvSpPr>
          <p:spPr>
            <a:xfrm>
              <a:off x="1545208" y="3502752"/>
              <a:ext cx="1577545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FAFC6F5-2D13-4F6D-BF17-1172308D7995}"/>
                </a:ext>
              </a:extLst>
            </p:cNvPr>
            <p:cNvSpPr/>
            <p:nvPr/>
          </p:nvSpPr>
          <p:spPr>
            <a:xfrm>
              <a:off x="3085437" y="3502752"/>
              <a:ext cx="1577545" cy="392752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045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6A2C3E1-5A99-4896-914F-9A8F7E5ADBB2}"/>
                </a:ext>
              </a:extLst>
            </p:cNvPr>
            <p:cNvSpPr/>
            <p:nvPr/>
          </p:nvSpPr>
          <p:spPr>
            <a:xfrm>
              <a:off x="4625664" y="3502752"/>
              <a:ext cx="1577545" cy="392752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704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84AA782E-2EB1-4DE3-ADD6-8B725C2B88AB}"/>
                </a:ext>
              </a:extLst>
            </p:cNvPr>
            <p:cNvSpPr/>
            <p:nvPr/>
          </p:nvSpPr>
          <p:spPr>
            <a:xfrm>
              <a:off x="2219801" y="333437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4AD3EBC5-9149-409C-B115-8F22804B5B90}"/>
                </a:ext>
              </a:extLst>
            </p:cNvPr>
            <p:cNvSpPr/>
            <p:nvPr/>
          </p:nvSpPr>
          <p:spPr>
            <a:xfrm>
              <a:off x="5307225" y="3334370"/>
              <a:ext cx="191045" cy="181147"/>
            </a:xfrm>
            <a:prstGeom prst="triangle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이등변 삼각형 46">
              <a:extLst>
                <a:ext uri="{FF2B5EF4-FFF2-40B4-BE49-F238E27FC236}">
                  <a16:creationId xmlns:a16="http://schemas.microsoft.com/office/drawing/2014/main" id="{AC754368-9FF2-453D-AACD-E3174614D9E9}"/>
                </a:ext>
              </a:extLst>
            </p:cNvPr>
            <p:cNvSpPr/>
            <p:nvPr/>
          </p:nvSpPr>
          <p:spPr>
            <a:xfrm rot="10800000">
              <a:off x="3758395" y="3872989"/>
              <a:ext cx="191045" cy="181147"/>
            </a:xfrm>
            <a:prstGeom prst="triangl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b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FE8B4C-5B5E-45B8-8DD4-7E038F15EEE2}"/>
                </a:ext>
              </a:extLst>
            </p:cNvPr>
            <p:cNvSpPr/>
            <p:nvPr/>
          </p:nvSpPr>
          <p:spPr>
            <a:xfrm>
              <a:off x="1313947" y="194310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F138EE8-7A86-436F-BB14-857DBCF63A6D}"/>
                </a:ext>
              </a:extLst>
            </p:cNvPr>
            <p:cNvSpPr/>
            <p:nvPr/>
          </p:nvSpPr>
          <p:spPr>
            <a:xfrm>
              <a:off x="4004172" y="1943100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8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98718DE-14B7-4015-BCB9-979C440ADF01}"/>
                </a:ext>
              </a:extLst>
            </p:cNvPr>
            <p:cNvSpPr/>
            <p:nvPr/>
          </p:nvSpPr>
          <p:spPr>
            <a:xfrm>
              <a:off x="2476320" y="4194112"/>
              <a:ext cx="611687" cy="115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6817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1C657C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7</a:t>
              </a:r>
              <a:endParaRPr lang="ko-KR" altLang="en-US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1C657C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CCC072-DB05-42C6-848E-680853C89590}"/>
                </a:ext>
              </a:extLst>
            </p:cNvPr>
            <p:cNvSpPr txBox="1"/>
            <p:nvPr/>
          </p:nvSpPr>
          <p:spPr>
            <a:xfrm>
              <a:off x="1916279" y="2631337"/>
              <a:ext cx="1787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시도명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생성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333643-2597-460A-A585-66BA651D0E24}"/>
                </a:ext>
              </a:extLst>
            </p:cNvPr>
            <p:cNvSpPr txBox="1"/>
            <p:nvPr/>
          </p:nvSpPr>
          <p:spPr>
            <a:xfrm>
              <a:off x="4608656" y="2512491"/>
              <a:ext cx="16049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좌표계 변환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 생성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27A8EF-9F29-401B-950D-42DDF6DA7E0B}"/>
                </a:ext>
              </a:extLst>
            </p:cNvPr>
            <p:cNvSpPr txBox="1"/>
            <p:nvPr/>
          </p:nvSpPr>
          <p:spPr>
            <a:xfrm>
              <a:off x="3082851" y="4897879"/>
              <a:ext cx="2465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좌표정보</a:t>
              </a:r>
              <a:r>
                <a:rPr lang="en-US" altLang="ko-KR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(X),(Y)’ 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컬럼의 </a:t>
              </a:r>
              <a:endParaRPr lang="en-US" altLang="ko-KR" sz="160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err="1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결측치</a:t>
              </a:r>
              <a:r>
                <a:rPr lang="ko-KR" altLang="en-US" sz="160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92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데이터 불러오기 및 확인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EC6A26-C3FB-47F2-AF52-E12AA76BC65B}"/>
              </a:ext>
            </a:extLst>
          </p:cNvPr>
          <p:cNvGrpSpPr/>
          <p:nvPr/>
        </p:nvGrpSpPr>
        <p:grpSpPr>
          <a:xfrm>
            <a:off x="446398" y="1700983"/>
            <a:ext cx="8225654" cy="4614090"/>
            <a:chOff x="446398" y="1700983"/>
            <a:chExt cx="8225654" cy="46140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061C4E-7AA9-4311-B69C-549511DECF59}"/>
                </a:ext>
              </a:extLst>
            </p:cNvPr>
            <p:cNvGrpSpPr/>
            <p:nvPr/>
          </p:nvGrpSpPr>
          <p:grpSpPr>
            <a:xfrm>
              <a:off x="446398" y="1700983"/>
              <a:ext cx="8225654" cy="4614090"/>
              <a:chOff x="446398" y="3852504"/>
              <a:chExt cx="5694516" cy="2462569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B7ABD1F-EEDF-447D-A782-B75B0B2B5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98" y="3852504"/>
                <a:ext cx="5694516" cy="389213"/>
              </a:xfrm>
              <a:custGeom>
                <a:avLst/>
                <a:gdLst>
                  <a:gd name="T0" fmla="*/ 744 w 777"/>
                  <a:gd name="T1" fmla="*/ 0 h 140"/>
                  <a:gd name="T2" fmla="*/ 32 w 777"/>
                  <a:gd name="T3" fmla="*/ 0 h 140"/>
                  <a:gd name="T4" fmla="*/ 0 w 777"/>
                  <a:gd name="T5" fmla="*/ 32 h 140"/>
                  <a:gd name="T6" fmla="*/ 0 w 777"/>
                  <a:gd name="T7" fmla="*/ 140 h 140"/>
                  <a:gd name="T8" fmla="*/ 777 w 777"/>
                  <a:gd name="T9" fmla="*/ 140 h 140"/>
                  <a:gd name="T10" fmla="*/ 777 w 777"/>
                  <a:gd name="T11" fmla="*/ 32 h 140"/>
                  <a:gd name="T12" fmla="*/ 744 w 777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0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777" y="140"/>
                      <a:pt x="777" y="140"/>
                      <a:pt x="777" y="140"/>
                    </a:cubicBezTo>
                    <a:cubicBezTo>
                      <a:pt x="777" y="32"/>
                      <a:pt x="777" y="32"/>
                      <a:pt x="777" y="32"/>
                    </a:cubicBezTo>
                    <a:cubicBezTo>
                      <a:pt x="777" y="14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704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불러오기</a:t>
                </a:r>
              </a:p>
            </p:txBody>
          </p:sp>
          <p:sp>
            <p:nvSpPr>
              <p:cNvPr id="26" name="자유형 65">
                <a:extLst>
                  <a:ext uri="{FF2B5EF4-FFF2-40B4-BE49-F238E27FC236}">
                    <a16:creationId xmlns:a16="http://schemas.microsoft.com/office/drawing/2014/main" id="{38685ABE-FB12-427F-9753-679AE65E4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98" y="4241717"/>
                <a:ext cx="5694516" cy="2073356"/>
              </a:xfrm>
              <a:custGeom>
                <a:avLst/>
                <a:gdLst>
                  <a:gd name="connsiteX0" fmla="*/ 0 w 2924175"/>
                  <a:gd name="connsiteY0" fmla="*/ 0 h 2057126"/>
                  <a:gd name="connsiteX1" fmla="*/ 2924175 w 2924175"/>
                  <a:gd name="connsiteY1" fmla="*/ 0 h 2057126"/>
                  <a:gd name="connsiteX2" fmla="*/ 2924175 w 2924175"/>
                  <a:gd name="connsiteY2" fmla="*/ 1930084 h 2057126"/>
                  <a:gd name="connsiteX3" fmla="*/ 2799982 w 2924175"/>
                  <a:gd name="connsiteY3" fmla="*/ 2054242 h 2057126"/>
                  <a:gd name="connsiteX4" fmla="*/ 1610743 w 2924175"/>
                  <a:gd name="connsiteY4" fmla="*/ 2054242 h 2057126"/>
                  <a:gd name="connsiteX5" fmla="*/ 1608391 w 2924175"/>
                  <a:gd name="connsiteY5" fmla="*/ 2055829 h 2057126"/>
                  <a:gd name="connsiteX6" fmla="*/ 1606468 w 2924175"/>
                  <a:gd name="connsiteY6" fmla="*/ 2057126 h 2057126"/>
                  <a:gd name="connsiteX7" fmla="*/ 1313944 w 2924175"/>
                  <a:gd name="connsiteY7" fmla="*/ 2057126 h 2057126"/>
                  <a:gd name="connsiteX8" fmla="*/ 1309669 w 2924175"/>
                  <a:gd name="connsiteY8" fmla="*/ 2054242 h 2057126"/>
                  <a:gd name="connsiteX9" fmla="*/ 120429 w 2924175"/>
                  <a:gd name="connsiteY9" fmla="*/ 2054242 h 2057126"/>
                  <a:gd name="connsiteX10" fmla="*/ 0 w 2924175"/>
                  <a:gd name="connsiteY10" fmla="*/ 1930084 h 2057126"/>
                  <a:gd name="connsiteX11" fmla="*/ 0 w 2924175"/>
                  <a:gd name="connsiteY11" fmla="*/ 0 h 205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24175" h="2057126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0084"/>
                    </a:cubicBezTo>
                    <a:cubicBezTo>
                      <a:pt x="2924175" y="1997807"/>
                      <a:pt x="2867724" y="2054242"/>
                      <a:pt x="2799982" y="2054242"/>
                    </a:cubicBezTo>
                    <a:cubicBezTo>
                      <a:pt x="2799982" y="2054242"/>
                      <a:pt x="2799982" y="2054242"/>
                      <a:pt x="1610743" y="2054242"/>
                    </a:cubicBezTo>
                    <a:cubicBezTo>
                      <a:pt x="1610743" y="2054242"/>
                      <a:pt x="1610743" y="2054242"/>
                      <a:pt x="1608391" y="2055829"/>
                    </a:cubicBezTo>
                    <a:lnTo>
                      <a:pt x="1606468" y="2057126"/>
                    </a:lnTo>
                    <a:lnTo>
                      <a:pt x="1313944" y="2057126"/>
                    </a:lnTo>
                    <a:lnTo>
                      <a:pt x="1309669" y="2054242"/>
                    </a:lnTo>
                    <a:cubicBezTo>
                      <a:pt x="1309669" y="2054242"/>
                      <a:pt x="1309669" y="2054242"/>
                      <a:pt x="120429" y="2054242"/>
                    </a:cubicBezTo>
                    <a:cubicBezTo>
                      <a:pt x="52688" y="2054242"/>
                      <a:pt x="0" y="1997807"/>
                      <a:pt x="0" y="1930084"/>
                    </a:cubicBezTo>
                    <a:cubicBezTo>
                      <a:pt x="0" y="1930084"/>
                      <a:pt x="0" y="19300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3E3D43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데이터셋에 있는 업종 데이터를 불러온 후 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Info()</a:t>
                </a:r>
                <a:r>
                  <a:rPr lang="ko-KR" altLang="en-US" sz="16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함수를 통해  데이터의 기본정보를 확인</a:t>
                </a:r>
                <a:endPara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1F098D7-FD0B-4C4E-ABC6-86300F1912EC}"/>
                </a:ext>
              </a:extLst>
            </p:cNvPr>
            <p:cNvGrpSpPr/>
            <p:nvPr/>
          </p:nvGrpSpPr>
          <p:grpSpPr>
            <a:xfrm>
              <a:off x="7740650" y="5511287"/>
              <a:ext cx="556708" cy="535530"/>
              <a:chOff x="5198253" y="4063181"/>
              <a:chExt cx="556708" cy="535530"/>
            </a:xfrm>
          </p:grpSpPr>
          <p:sp>
            <p:nvSpPr>
              <p:cNvPr id="28" name="Freeform 29">
                <a:extLst>
                  <a:ext uri="{FF2B5EF4-FFF2-40B4-BE49-F238E27FC236}">
                    <a16:creationId xmlns:a16="http://schemas.microsoft.com/office/drawing/2014/main" id="{16145D7E-F19C-43D2-8F46-29CFA24D2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253" y="4063181"/>
                <a:ext cx="373661" cy="388789"/>
              </a:xfrm>
              <a:custGeom>
                <a:avLst/>
                <a:gdLst>
                  <a:gd name="T0" fmla="*/ 52 w 104"/>
                  <a:gd name="T1" fmla="*/ 0 h 108"/>
                  <a:gd name="T2" fmla="*/ 0 w 104"/>
                  <a:gd name="T3" fmla="*/ 44 h 108"/>
                  <a:gd name="T4" fmla="*/ 25 w 104"/>
                  <a:gd name="T5" fmla="*/ 81 h 108"/>
                  <a:gd name="T6" fmla="*/ 46 w 104"/>
                  <a:gd name="T7" fmla="*/ 108 h 108"/>
                  <a:gd name="T8" fmla="*/ 42 w 104"/>
                  <a:gd name="T9" fmla="*/ 87 h 108"/>
                  <a:gd name="T10" fmla="*/ 52 w 104"/>
                  <a:gd name="T11" fmla="*/ 88 h 108"/>
                  <a:gd name="T12" fmla="*/ 104 w 104"/>
                  <a:gd name="T13" fmla="*/ 44 h 108"/>
                  <a:gd name="T14" fmla="*/ 52 w 104"/>
                  <a:gd name="T15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08">
                    <a:moveTo>
                      <a:pt x="52" y="0"/>
                    </a:moveTo>
                    <a:cubicBezTo>
                      <a:pt x="23" y="0"/>
                      <a:pt x="0" y="20"/>
                      <a:pt x="0" y="44"/>
                    </a:cubicBezTo>
                    <a:cubicBezTo>
                      <a:pt x="0" y="60"/>
                      <a:pt x="10" y="74"/>
                      <a:pt x="25" y="81"/>
                    </a:cubicBezTo>
                    <a:cubicBezTo>
                      <a:pt x="25" y="89"/>
                      <a:pt x="27" y="101"/>
                      <a:pt x="46" y="108"/>
                    </a:cubicBezTo>
                    <a:cubicBezTo>
                      <a:pt x="46" y="108"/>
                      <a:pt x="38" y="98"/>
                      <a:pt x="42" y="87"/>
                    </a:cubicBezTo>
                    <a:cubicBezTo>
                      <a:pt x="45" y="87"/>
                      <a:pt x="49" y="88"/>
                      <a:pt x="52" y="88"/>
                    </a:cubicBezTo>
                    <a:cubicBezTo>
                      <a:pt x="81" y="88"/>
                      <a:pt x="104" y="68"/>
                      <a:pt x="104" y="44"/>
                    </a:cubicBezTo>
                    <a:cubicBezTo>
                      <a:pt x="104" y="20"/>
                      <a:pt x="81" y="0"/>
                      <a:pt x="52" y="0"/>
                    </a:cubicBezTo>
                    <a:close/>
                  </a:path>
                </a:pathLst>
              </a:custGeom>
              <a:noFill/>
              <a:ln w="23813" cap="rnd">
                <a:solidFill>
                  <a:srgbClr val="3F3F3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29" name="Oval 30">
                <a:extLst>
                  <a:ext uri="{FF2B5EF4-FFF2-40B4-BE49-F238E27FC236}">
                    <a16:creationId xmlns:a16="http://schemas.microsoft.com/office/drawing/2014/main" id="{EAA848A3-A7C8-4F46-BABE-5357AB1D7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6940" y="4196307"/>
                <a:ext cx="42359" cy="43872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0" name="Oval 31">
                <a:extLst>
                  <a:ext uri="{FF2B5EF4-FFF2-40B4-BE49-F238E27FC236}">
                    <a16:creationId xmlns:a16="http://schemas.microsoft.com/office/drawing/2014/main" id="{505236A8-2D2F-49A8-AFD3-1BB0BD59D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3146" y="4196307"/>
                <a:ext cx="43872" cy="43872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1" name="Oval 32">
                <a:extLst>
                  <a:ext uri="{FF2B5EF4-FFF2-40B4-BE49-F238E27FC236}">
                    <a16:creationId xmlns:a16="http://schemas.microsoft.com/office/drawing/2014/main" id="{70884322-B5C8-4BBE-A862-B5D843726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6329" y="4196307"/>
                <a:ext cx="46897" cy="43872"/>
              </a:xfrm>
              <a:prstGeom prst="ellips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8E5651C1-A8F4-44B3-8056-750D233AD2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31223" y="4264383"/>
                <a:ext cx="323738" cy="334328"/>
              </a:xfrm>
              <a:custGeom>
                <a:avLst/>
                <a:gdLst>
                  <a:gd name="T0" fmla="*/ 90 w 90"/>
                  <a:gd name="T1" fmla="*/ 38 h 93"/>
                  <a:gd name="T2" fmla="*/ 45 w 90"/>
                  <a:gd name="T3" fmla="*/ 0 h 93"/>
                  <a:gd name="T4" fmla="*/ 0 w 90"/>
                  <a:gd name="T5" fmla="*/ 38 h 93"/>
                  <a:gd name="T6" fmla="*/ 45 w 90"/>
                  <a:gd name="T7" fmla="*/ 76 h 93"/>
                  <a:gd name="T8" fmla="*/ 53 w 90"/>
                  <a:gd name="T9" fmla="*/ 75 h 93"/>
                  <a:gd name="T10" fmla="*/ 50 w 90"/>
                  <a:gd name="T11" fmla="*/ 93 h 93"/>
                  <a:gd name="T12" fmla="*/ 68 w 90"/>
                  <a:gd name="T13" fmla="*/ 70 h 93"/>
                  <a:gd name="T14" fmla="*/ 86 w 90"/>
                  <a:gd name="T15" fmla="*/ 54 h 93"/>
                  <a:gd name="T16" fmla="*/ 86 w 90"/>
                  <a:gd name="T17" fmla="*/ 54 h 93"/>
                  <a:gd name="T18" fmla="*/ 86 w 90"/>
                  <a:gd name="T19" fmla="*/ 54 h 93"/>
                  <a:gd name="T20" fmla="*/ 90 w 90"/>
                  <a:gd name="T21" fmla="*/ 38 h 93"/>
                  <a:gd name="T22" fmla="*/ 18 w 90"/>
                  <a:gd name="T23" fmla="*/ 44 h 93"/>
                  <a:gd name="T24" fmla="*/ 12 w 90"/>
                  <a:gd name="T25" fmla="*/ 38 h 93"/>
                  <a:gd name="T26" fmla="*/ 18 w 90"/>
                  <a:gd name="T27" fmla="*/ 32 h 93"/>
                  <a:gd name="T28" fmla="*/ 25 w 90"/>
                  <a:gd name="T29" fmla="*/ 38 h 93"/>
                  <a:gd name="T30" fmla="*/ 18 w 90"/>
                  <a:gd name="T31" fmla="*/ 44 h 93"/>
                  <a:gd name="T32" fmla="*/ 45 w 90"/>
                  <a:gd name="T33" fmla="*/ 44 h 93"/>
                  <a:gd name="T34" fmla="*/ 39 w 90"/>
                  <a:gd name="T35" fmla="*/ 38 h 93"/>
                  <a:gd name="T36" fmla="*/ 45 w 90"/>
                  <a:gd name="T37" fmla="*/ 32 h 93"/>
                  <a:gd name="T38" fmla="*/ 51 w 90"/>
                  <a:gd name="T39" fmla="*/ 38 h 93"/>
                  <a:gd name="T40" fmla="*/ 45 w 90"/>
                  <a:gd name="T41" fmla="*/ 44 h 93"/>
                  <a:gd name="T42" fmla="*/ 71 w 90"/>
                  <a:gd name="T43" fmla="*/ 44 h 93"/>
                  <a:gd name="T44" fmla="*/ 65 w 90"/>
                  <a:gd name="T45" fmla="*/ 38 h 93"/>
                  <a:gd name="T46" fmla="*/ 71 w 90"/>
                  <a:gd name="T47" fmla="*/ 32 h 93"/>
                  <a:gd name="T48" fmla="*/ 77 w 90"/>
                  <a:gd name="T49" fmla="*/ 38 h 93"/>
                  <a:gd name="T50" fmla="*/ 71 w 90"/>
                  <a:gd name="T51" fmla="*/ 4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93">
                    <a:moveTo>
                      <a:pt x="90" y="38"/>
                    </a:moveTo>
                    <a:cubicBezTo>
                      <a:pt x="90" y="17"/>
                      <a:pt x="70" y="0"/>
                      <a:pt x="45" y="0"/>
                    </a:cubicBezTo>
                    <a:cubicBezTo>
                      <a:pt x="20" y="0"/>
                      <a:pt x="0" y="17"/>
                      <a:pt x="0" y="38"/>
                    </a:cubicBezTo>
                    <a:cubicBezTo>
                      <a:pt x="0" y="59"/>
                      <a:pt x="20" y="76"/>
                      <a:pt x="45" y="76"/>
                    </a:cubicBezTo>
                    <a:cubicBezTo>
                      <a:pt x="48" y="76"/>
                      <a:pt x="50" y="75"/>
                      <a:pt x="53" y="75"/>
                    </a:cubicBezTo>
                    <a:cubicBezTo>
                      <a:pt x="57" y="85"/>
                      <a:pt x="50" y="93"/>
                      <a:pt x="50" y="93"/>
                    </a:cubicBezTo>
                    <a:cubicBezTo>
                      <a:pt x="67" y="87"/>
                      <a:pt x="68" y="77"/>
                      <a:pt x="68" y="70"/>
                    </a:cubicBezTo>
                    <a:cubicBezTo>
                      <a:pt x="76" y="66"/>
                      <a:pt x="82" y="61"/>
                      <a:pt x="86" y="54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8" y="49"/>
                      <a:pt x="90" y="44"/>
                      <a:pt x="90" y="38"/>
                    </a:cubicBezTo>
                    <a:close/>
                    <a:moveTo>
                      <a:pt x="18" y="44"/>
                    </a:moveTo>
                    <a:cubicBezTo>
                      <a:pt x="15" y="44"/>
                      <a:pt x="12" y="41"/>
                      <a:pt x="12" y="38"/>
                    </a:cubicBezTo>
                    <a:cubicBezTo>
                      <a:pt x="12" y="35"/>
                      <a:pt x="15" y="32"/>
                      <a:pt x="18" y="32"/>
                    </a:cubicBezTo>
                    <a:cubicBezTo>
                      <a:pt x="22" y="32"/>
                      <a:pt x="25" y="35"/>
                      <a:pt x="25" y="38"/>
                    </a:cubicBezTo>
                    <a:cubicBezTo>
                      <a:pt x="25" y="41"/>
                      <a:pt x="22" y="44"/>
                      <a:pt x="18" y="44"/>
                    </a:cubicBezTo>
                    <a:close/>
                    <a:moveTo>
                      <a:pt x="45" y="44"/>
                    </a:moveTo>
                    <a:cubicBezTo>
                      <a:pt x="41" y="44"/>
                      <a:pt x="39" y="41"/>
                      <a:pt x="39" y="38"/>
                    </a:cubicBezTo>
                    <a:cubicBezTo>
                      <a:pt x="39" y="35"/>
                      <a:pt x="41" y="32"/>
                      <a:pt x="45" y="32"/>
                    </a:cubicBezTo>
                    <a:cubicBezTo>
                      <a:pt x="48" y="32"/>
                      <a:pt x="51" y="35"/>
                      <a:pt x="51" y="38"/>
                    </a:cubicBezTo>
                    <a:cubicBezTo>
                      <a:pt x="51" y="41"/>
                      <a:pt x="48" y="44"/>
                      <a:pt x="45" y="44"/>
                    </a:cubicBezTo>
                    <a:close/>
                    <a:moveTo>
                      <a:pt x="71" y="44"/>
                    </a:moveTo>
                    <a:cubicBezTo>
                      <a:pt x="68" y="44"/>
                      <a:pt x="65" y="41"/>
                      <a:pt x="65" y="38"/>
                    </a:cubicBezTo>
                    <a:cubicBezTo>
                      <a:pt x="65" y="35"/>
                      <a:pt x="68" y="32"/>
                      <a:pt x="71" y="32"/>
                    </a:cubicBezTo>
                    <a:cubicBezTo>
                      <a:pt x="75" y="32"/>
                      <a:pt x="77" y="35"/>
                      <a:pt x="77" y="38"/>
                    </a:cubicBezTo>
                    <a:cubicBezTo>
                      <a:pt x="77" y="41"/>
                      <a:pt x="75" y="44"/>
                      <a:pt x="71" y="44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8247AE9-DA69-4430-B0B1-AB0BF2AE2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143" y="2646595"/>
              <a:ext cx="6165299" cy="2122050"/>
            </a:xfrm>
            <a:prstGeom prst="rect">
              <a:avLst/>
            </a:prstGeom>
          </p:spPr>
        </p:pic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FEFB683-E103-411D-A34C-6BC8498AAB7F}"/>
              </a:ext>
            </a:extLst>
          </p:cNvPr>
          <p:cNvGrpSpPr/>
          <p:nvPr/>
        </p:nvGrpSpPr>
        <p:grpSpPr>
          <a:xfrm>
            <a:off x="551629" y="2384057"/>
            <a:ext cx="8040741" cy="3060176"/>
            <a:chOff x="633368" y="2368754"/>
            <a:chExt cx="8040741" cy="306017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16F7AD8-9524-43A1-A5E2-937DBF2F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7827" y="2368754"/>
              <a:ext cx="4896282" cy="3060176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417D67D-DEAA-4FA5-9826-F3231A9F598C}"/>
                </a:ext>
              </a:extLst>
            </p:cNvPr>
            <p:cNvGrpSpPr/>
            <p:nvPr/>
          </p:nvGrpSpPr>
          <p:grpSpPr>
            <a:xfrm>
              <a:off x="633368" y="2448111"/>
              <a:ext cx="2785697" cy="2901461"/>
              <a:chOff x="659423" y="2271556"/>
              <a:chExt cx="2785697" cy="2901461"/>
            </a:xfrm>
          </p:grpSpPr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D4532B67-7380-416E-8040-6E8395EE8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54" y="2271556"/>
                <a:ext cx="2782766" cy="1239715"/>
              </a:xfrm>
              <a:custGeom>
                <a:avLst/>
                <a:gdLst>
                  <a:gd name="T0" fmla="*/ 401 w 803"/>
                  <a:gd name="T1" fmla="*/ 78 h 357"/>
                  <a:gd name="T2" fmla="*/ 724 w 803"/>
                  <a:gd name="T3" fmla="*/ 357 h 357"/>
                  <a:gd name="T4" fmla="*/ 803 w 803"/>
                  <a:gd name="T5" fmla="*/ 357 h 357"/>
                  <a:gd name="T6" fmla="*/ 401 w 803"/>
                  <a:gd name="T7" fmla="*/ 0 h 357"/>
                  <a:gd name="T8" fmla="*/ 0 w 803"/>
                  <a:gd name="T9" fmla="*/ 357 h 357"/>
                  <a:gd name="T10" fmla="*/ 78 w 803"/>
                  <a:gd name="T11" fmla="*/ 357 h 357"/>
                  <a:gd name="T12" fmla="*/ 401 w 803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357">
                    <a:moveTo>
                      <a:pt x="401" y="78"/>
                    </a:moveTo>
                    <a:cubicBezTo>
                      <a:pt x="565" y="78"/>
                      <a:pt x="701" y="200"/>
                      <a:pt x="724" y="357"/>
                    </a:cubicBezTo>
                    <a:cubicBezTo>
                      <a:pt x="803" y="357"/>
                      <a:pt x="803" y="357"/>
                      <a:pt x="803" y="357"/>
                    </a:cubicBezTo>
                    <a:cubicBezTo>
                      <a:pt x="779" y="157"/>
                      <a:pt x="608" y="0"/>
                      <a:pt x="401" y="0"/>
                    </a:cubicBezTo>
                    <a:cubicBezTo>
                      <a:pt x="194" y="0"/>
                      <a:pt x="23" y="157"/>
                      <a:pt x="0" y="357"/>
                    </a:cubicBezTo>
                    <a:cubicBezTo>
                      <a:pt x="78" y="357"/>
                      <a:pt x="78" y="357"/>
                      <a:pt x="78" y="357"/>
                    </a:cubicBezTo>
                    <a:cubicBezTo>
                      <a:pt x="101" y="200"/>
                      <a:pt x="237" y="78"/>
                      <a:pt x="401" y="78"/>
                    </a:cubicBezTo>
                    <a:close/>
                  </a:path>
                </a:pathLst>
              </a:custGeom>
              <a:solidFill>
                <a:srgbClr val="6361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14D0C539-A15A-4569-9AA2-826410340706}"/>
                  </a:ext>
                </a:extLst>
              </p:cNvPr>
              <p:cNvGrpSpPr/>
              <p:nvPr/>
            </p:nvGrpSpPr>
            <p:grpSpPr>
              <a:xfrm>
                <a:off x="659423" y="2733152"/>
                <a:ext cx="2785697" cy="2439865"/>
                <a:chOff x="659423" y="2733152"/>
                <a:chExt cx="2785697" cy="2439865"/>
              </a:xfrm>
            </p:grpSpPr>
            <p:sp>
              <p:nvSpPr>
                <p:cNvPr id="86" name="Freeform 5">
                  <a:extLst>
                    <a:ext uri="{FF2B5EF4-FFF2-40B4-BE49-F238E27FC236}">
                      <a16:creationId xmlns:a16="http://schemas.microsoft.com/office/drawing/2014/main" id="{E4090B76-A7FB-42E1-B3AD-34231483D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1946" y="3609453"/>
                  <a:ext cx="117231" cy="197827"/>
                </a:xfrm>
                <a:custGeom>
                  <a:avLst/>
                  <a:gdLst>
                    <a:gd name="T0" fmla="*/ 0 w 80"/>
                    <a:gd name="T1" fmla="*/ 0 h 135"/>
                    <a:gd name="T2" fmla="*/ 80 w 80"/>
                    <a:gd name="T3" fmla="*/ 68 h 135"/>
                    <a:gd name="T4" fmla="*/ 0 w 80"/>
                    <a:gd name="T5" fmla="*/ 135 h 135"/>
                    <a:gd name="T6" fmla="*/ 0 w 80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35">
                      <a:moveTo>
                        <a:pt x="0" y="0"/>
                      </a:moveTo>
                      <a:lnTo>
                        <a:pt x="80" y="68"/>
                      </a:lnTo>
                      <a:lnTo>
                        <a:pt x="0" y="1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D59DD362-C427-4389-8607-31D96CB9A9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423" y="3921579"/>
                  <a:ext cx="2785697" cy="1251438"/>
                </a:xfrm>
                <a:custGeom>
                  <a:avLst/>
                  <a:gdLst>
                    <a:gd name="T0" fmla="*/ 402 w 804"/>
                    <a:gd name="T1" fmla="*/ 282 h 360"/>
                    <a:gd name="T2" fmla="*/ 79 w 804"/>
                    <a:gd name="T3" fmla="*/ 0 h 360"/>
                    <a:gd name="T4" fmla="*/ 0 w 804"/>
                    <a:gd name="T5" fmla="*/ 0 h 360"/>
                    <a:gd name="T6" fmla="*/ 402 w 804"/>
                    <a:gd name="T7" fmla="*/ 360 h 360"/>
                    <a:gd name="T8" fmla="*/ 804 w 804"/>
                    <a:gd name="T9" fmla="*/ 0 h 360"/>
                    <a:gd name="T10" fmla="*/ 726 w 804"/>
                    <a:gd name="T11" fmla="*/ 0 h 360"/>
                    <a:gd name="T12" fmla="*/ 402 w 804"/>
                    <a:gd name="T13" fmla="*/ 282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4" h="360">
                      <a:moveTo>
                        <a:pt x="402" y="282"/>
                      </a:moveTo>
                      <a:cubicBezTo>
                        <a:pt x="237" y="282"/>
                        <a:pt x="100" y="159"/>
                        <a:pt x="7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202"/>
                        <a:pt x="194" y="360"/>
                        <a:pt x="402" y="360"/>
                      </a:cubicBezTo>
                      <a:cubicBezTo>
                        <a:pt x="610" y="360"/>
                        <a:pt x="782" y="202"/>
                        <a:pt x="804" y="0"/>
                      </a:cubicBezTo>
                      <a:cubicBezTo>
                        <a:pt x="726" y="0"/>
                        <a:pt x="726" y="0"/>
                        <a:pt x="726" y="0"/>
                      </a:cubicBezTo>
                      <a:cubicBezTo>
                        <a:pt x="704" y="159"/>
                        <a:pt x="567" y="282"/>
                        <a:pt x="402" y="282"/>
                      </a:cubicBezTo>
                      <a:close/>
                    </a:path>
                  </a:pathLst>
                </a:custGeom>
                <a:solidFill>
                  <a:srgbClr val="6361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sz="1704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Oval 13">
                  <a:extLst>
                    <a:ext uri="{FF2B5EF4-FFF2-40B4-BE49-F238E27FC236}">
                      <a16:creationId xmlns:a16="http://schemas.microsoft.com/office/drawing/2014/main" id="{4676F22E-93D0-49B1-99AB-9274717C7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8266" y="2733152"/>
                  <a:ext cx="2000250" cy="200611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90" name="Rectangle 16">
                  <a:extLst>
                    <a:ext uri="{FF2B5EF4-FFF2-40B4-BE49-F238E27FC236}">
                      <a16:creationId xmlns:a16="http://schemas.microsoft.com/office/drawing/2014/main" id="{26BEE3AA-2B93-4302-87DC-F0BEB0887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943" y="3564025"/>
                  <a:ext cx="194897" cy="27843"/>
                </a:xfrm>
                <a:prstGeom prst="rect">
                  <a:avLst/>
                </a:prstGeom>
                <a:solidFill>
                  <a:srgbClr val="3F3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62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66E314E-BBAA-4318-BEA3-EDBC063450EE}"/>
                    </a:ext>
                  </a:extLst>
                </p:cNvPr>
                <p:cNvSpPr txBox="1"/>
                <p:nvPr/>
              </p:nvSpPr>
              <p:spPr>
                <a:xfrm>
                  <a:off x="1063954" y="3793581"/>
                  <a:ext cx="2008884" cy="3020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63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3E3D43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데이터별 컬럼 개수 확인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0B9FD94-CAAD-422B-9978-77AAB70820AE}"/>
                    </a:ext>
                  </a:extLst>
                </p:cNvPr>
                <p:cNvSpPr txBox="1"/>
                <p:nvPr/>
              </p:nvSpPr>
              <p:spPr>
                <a:xfrm>
                  <a:off x="1319628" y="3120587"/>
                  <a:ext cx="14975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r>
                    <a:rPr lang="ko-KR" altLang="en-US" sz="2000" b="1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데이터 확인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9775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2. </a:t>
            </a:r>
            <a:r>
              <a:rPr lang="ko-KR" altLang="en-US" sz="3000" dirty="0"/>
              <a:t>사용할 컬럼 선정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EDB175-972D-4966-809E-571F1B977E3A}"/>
              </a:ext>
            </a:extLst>
          </p:cNvPr>
          <p:cNvGrpSpPr/>
          <p:nvPr/>
        </p:nvGrpSpPr>
        <p:grpSpPr>
          <a:xfrm>
            <a:off x="231728" y="1839229"/>
            <a:ext cx="8833614" cy="4408196"/>
            <a:chOff x="231728" y="1839229"/>
            <a:chExt cx="8833614" cy="44081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82B3227-03D2-4DD6-B80E-B0F75CC27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28" y="1839229"/>
              <a:ext cx="6547084" cy="4408196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3D745FB-F4E1-4BAE-8068-99AAFDC97CDF}"/>
                </a:ext>
              </a:extLst>
            </p:cNvPr>
            <p:cNvGrpSpPr/>
            <p:nvPr/>
          </p:nvGrpSpPr>
          <p:grpSpPr>
            <a:xfrm>
              <a:off x="6974875" y="1839229"/>
              <a:ext cx="2090467" cy="3263713"/>
              <a:chOff x="643836" y="2987943"/>
              <a:chExt cx="2644966" cy="258456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FA77BAC-C66C-4E5B-815B-36A4E414DBBF}"/>
                  </a:ext>
                </a:extLst>
              </p:cNvPr>
              <p:cNvSpPr/>
              <p:nvPr/>
            </p:nvSpPr>
            <p:spPr>
              <a:xfrm>
                <a:off x="675624" y="2987943"/>
                <a:ext cx="2507885" cy="366936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공통 컬럼 찾기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6D55A5F-A22B-4C5F-949E-8C3E759BAB61}"/>
                  </a:ext>
                </a:extLst>
              </p:cNvPr>
              <p:cNvSpPr/>
              <p:nvPr/>
            </p:nvSpPr>
            <p:spPr>
              <a:xfrm>
                <a:off x="643836" y="3443695"/>
                <a:ext cx="2644966" cy="2037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공통 컬럼을 찾은 후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158270" indent="-158270" latinLnBrk="0">
                  <a:spcBef>
                    <a:spcPts val="171"/>
                  </a:spcBef>
                  <a:buFont typeface="Arial" panose="020B0604020202020204" pitchFamily="34" charset="0"/>
                  <a:buChar char="•"/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 err="1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정상값의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개수가 </a:t>
                </a:r>
                <a:r>
                  <a:rPr lang="en-US" altLang="ko-KR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</a:t>
                </a: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 컬럼을 제외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F179F92-5922-4263-B5F8-57D0BD548BC5}"/>
                  </a:ext>
                </a:extLst>
              </p:cNvPr>
              <p:cNvSpPr/>
              <p:nvPr/>
            </p:nvSpPr>
            <p:spPr>
              <a:xfrm>
                <a:off x="732266" y="5526263"/>
                <a:ext cx="2507885" cy="4624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AA743F-E8DC-464A-9B5C-AB1069E3FCBF}"/>
              </a:ext>
            </a:extLst>
          </p:cNvPr>
          <p:cNvGrpSpPr/>
          <p:nvPr/>
        </p:nvGrpSpPr>
        <p:grpSpPr>
          <a:xfrm>
            <a:off x="438411" y="1738077"/>
            <a:ext cx="7733249" cy="4610500"/>
            <a:chOff x="438411" y="1738077"/>
            <a:chExt cx="7733249" cy="46105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EBD26AD-5BDF-4208-B6BE-D2FD0C08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411" y="1738077"/>
              <a:ext cx="4320914" cy="46105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F000B0-6810-48A3-A8F9-7D7C8B356562}"/>
                </a:ext>
              </a:extLst>
            </p:cNvPr>
            <p:cNvGrpSpPr/>
            <p:nvPr/>
          </p:nvGrpSpPr>
          <p:grpSpPr>
            <a:xfrm>
              <a:off x="5385963" y="2592596"/>
              <a:ext cx="2785697" cy="2901461"/>
              <a:chOff x="3175489" y="2271556"/>
              <a:chExt cx="2785697" cy="2901461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9FC1C03-D531-45DF-8895-ED29403ACB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61946" y="3609453"/>
                <a:ext cx="117231" cy="197827"/>
              </a:xfrm>
              <a:custGeom>
                <a:avLst/>
                <a:gdLst>
                  <a:gd name="T0" fmla="*/ 0 w 80"/>
                  <a:gd name="T1" fmla="*/ 0 h 135"/>
                  <a:gd name="T2" fmla="*/ 80 w 80"/>
                  <a:gd name="T3" fmla="*/ 68 h 135"/>
                  <a:gd name="T4" fmla="*/ 0 w 80"/>
                  <a:gd name="T5" fmla="*/ 135 h 135"/>
                  <a:gd name="T6" fmla="*/ 0 w 80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135">
                    <a:moveTo>
                      <a:pt x="0" y="0"/>
                    </a:moveTo>
                    <a:lnTo>
                      <a:pt x="80" y="6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3" name="Freeform 9">
                <a:extLst>
                  <a:ext uri="{FF2B5EF4-FFF2-40B4-BE49-F238E27FC236}">
                    <a16:creationId xmlns:a16="http://schemas.microsoft.com/office/drawing/2014/main" id="{99F99B6D-1526-4561-B637-001139A7B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489" y="3921579"/>
                <a:ext cx="2785697" cy="1251438"/>
              </a:xfrm>
              <a:custGeom>
                <a:avLst/>
                <a:gdLst>
                  <a:gd name="T0" fmla="*/ 402 w 804"/>
                  <a:gd name="T1" fmla="*/ 282 h 360"/>
                  <a:gd name="T2" fmla="*/ 78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6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2E643910-58E1-4D8A-855E-E6EF8551D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489" y="2271556"/>
                <a:ext cx="2785697" cy="1239715"/>
              </a:xfrm>
              <a:custGeom>
                <a:avLst/>
                <a:gdLst>
                  <a:gd name="T0" fmla="*/ 402 w 804"/>
                  <a:gd name="T1" fmla="*/ 78 h 357"/>
                  <a:gd name="T2" fmla="*/ 725 w 804"/>
                  <a:gd name="T3" fmla="*/ 357 h 357"/>
                  <a:gd name="T4" fmla="*/ 804 w 804"/>
                  <a:gd name="T5" fmla="*/ 357 h 357"/>
                  <a:gd name="T6" fmla="*/ 402 w 804"/>
                  <a:gd name="T7" fmla="*/ 0 h 357"/>
                  <a:gd name="T8" fmla="*/ 0 w 804"/>
                  <a:gd name="T9" fmla="*/ 357 h 357"/>
                  <a:gd name="T10" fmla="*/ 79 w 804"/>
                  <a:gd name="T11" fmla="*/ 357 h 357"/>
                  <a:gd name="T12" fmla="*/ 402 w 804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57">
                    <a:moveTo>
                      <a:pt x="402" y="78"/>
                    </a:moveTo>
                    <a:cubicBezTo>
                      <a:pt x="566" y="78"/>
                      <a:pt x="702" y="200"/>
                      <a:pt x="725" y="357"/>
                    </a:cubicBezTo>
                    <a:cubicBezTo>
                      <a:pt x="804" y="357"/>
                      <a:pt x="804" y="357"/>
                      <a:pt x="804" y="357"/>
                    </a:cubicBezTo>
                    <a:cubicBezTo>
                      <a:pt x="780" y="157"/>
                      <a:pt x="609" y="0"/>
                      <a:pt x="402" y="0"/>
                    </a:cubicBezTo>
                    <a:cubicBezTo>
                      <a:pt x="195" y="0"/>
                      <a:pt x="24" y="157"/>
                      <a:pt x="0" y="357"/>
                    </a:cubicBezTo>
                    <a:cubicBezTo>
                      <a:pt x="79" y="357"/>
                      <a:pt x="79" y="357"/>
                      <a:pt x="79" y="357"/>
                    </a:cubicBezTo>
                    <a:cubicBezTo>
                      <a:pt x="102" y="200"/>
                      <a:pt x="238" y="78"/>
                      <a:pt x="402" y="78"/>
                    </a:cubicBezTo>
                    <a:close/>
                  </a:path>
                </a:pathLst>
              </a:cu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Oval 14">
                <a:extLst>
                  <a:ext uri="{FF2B5EF4-FFF2-40B4-BE49-F238E27FC236}">
                    <a16:creationId xmlns:a16="http://schemas.microsoft.com/office/drawing/2014/main" id="{CE2FA319-CFAB-4DD2-99FB-09042D3F9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7262" y="2733152"/>
                <a:ext cx="2000250" cy="2006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6" name="Rectangle 17">
                <a:extLst>
                  <a:ext uri="{FF2B5EF4-FFF2-40B4-BE49-F238E27FC236}">
                    <a16:creationId xmlns:a16="http://schemas.microsoft.com/office/drawing/2014/main" id="{DD389686-7F1D-4C40-A18B-EB081CE08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0671" y="3564025"/>
                <a:ext cx="193431" cy="2784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0E30F5-CF37-4841-B8C4-73F6FF973989}"/>
                  </a:ext>
                </a:extLst>
              </p:cNvPr>
              <p:cNvSpPr txBox="1"/>
              <p:nvPr/>
            </p:nvSpPr>
            <p:spPr>
              <a:xfrm>
                <a:off x="3699162" y="3685215"/>
                <a:ext cx="1776447" cy="721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최종적으로 사용할 수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있는 공통 컬럼은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23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개이다</a:t>
                </a:r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C35ADEA-218B-4926-A1DE-1C2F97A3C065}"/>
                  </a:ext>
                </a:extLst>
              </p:cNvPr>
              <p:cNvSpPr txBox="1"/>
              <p:nvPr/>
            </p:nvSpPr>
            <p:spPr>
              <a:xfrm>
                <a:off x="3953238" y="3119171"/>
                <a:ext cx="12682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공통 컬럼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C3A5664-89B5-4A90-912D-F264D9846466}"/>
              </a:ext>
            </a:extLst>
          </p:cNvPr>
          <p:cNvGrpSpPr/>
          <p:nvPr/>
        </p:nvGrpSpPr>
        <p:grpSpPr>
          <a:xfrm>
            <a:off x="1566382" y="2439912"/>
            <a:ext cx="6011236" cy="2428426"/>
            <a:chOff x="1941980" y="2237733"/>
            <a:chExt cx="5197802" cy="179973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8FD9611-4E1A-403E-9DDA-F353925B1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1980" y="2899360"/>
              <a:ext cx="5176800" cy="1138105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7328617-E9B2-4876-A5EB-73981D1DB7FA}"/>
                </a:ext>
              </a:extLst>
            </p:cNvPr>
            <p:cNvSpPr/>
            <p:nvPr/>
          </p:nvSpPr>
          <p:spPr>
            <a:xfrm>
              <a:off x="1964629" y="2237733"/>
              <a:ext cx="5175153" cy="490323"/>
            </a:xfrm>
            <a:prstGeom prst="rect">
              <a:avLst/>
            </a:prstGeom>
            <a:solidFill>
              <a:srgbClr val="1C6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386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선정된 사용할 컬럼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95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8000" y="610575"/>
            <a:ext cx="5962650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선정한 컬럼 기준으로 </a:t>
            </a:r>
            <a:br>
              <a:rPr lang="en-US" altLang="ko-KR" dirty="0"/>
            </a:br>
            <a:r>
              <a:rPr lang="en-US" altLang="ko-KR" dirty="0"/>
              <a:t>                                7</a:t>
            </a:r>
            <a:r>
              <a:rPr lang="ko-KR" altLang="en-US" dirty="0"/>
              <a:t>개 업종데이터 결합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54D5EC-3DB3-4F61-AE57-A7C6A900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361"/>
            <a:ext cx="9144000" cy="379859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0099208-79B6-46AF-A542-9D5E71782024}"/>
              </a:ext>
            </a:extLst>
          </p:cNvPr>
          <p:cNvGrpSpPr/>
          <p:nvPr/>
        </p:nvGrpSpPr>
        <p:grpSpPr>
          <a:xfrm rot="16200000">
            <a:off x="3311589" y="2384444"/>
            <a:ext cx="1114816" cy="7344697"/>
            <a:chOff x="643836" y="2987943"/>
            <a:chExt cx="2644966" cy="258456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0375800-8A2F-4600-A597-FB40C3FFE3C2}"/>
                </a:ext>
              </a:extLst>
            </p:cNvPr>
            <p:cNvSpPr/>
            <p:nvPr/>
          </p:nvSpPr>
          <p:spPr>
            <a:xfrm>
              <a:off x="675624" y="2987943"/>
              <a:ext cx="2507885" cy="366936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  <a:endParaRPr lang="en-US" altLang="ko-KR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결합</a:t>
              </a:r>
              <a:endParaRPr lang="en-US" altLang="ko-KR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43393AE-B7E5-4E0B-A9EF-41A922E5138A}"/>
                </a:ext>
              </a:extLst>
            </p:cNvPr>
            <p:cNvSpPr/>
            <p:nvPr/>
          </p:nvSpPr>
          <p:spPr>
            <a:xfrm>
              <a:off x="643836" y="3443695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marL="158270" indent="-158270" latinLnBrk="0">
                <a:lnSpc>
                  <a:spcPct val="150000"/>
                </a:lnSpc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앞에서 선정한 컬럼들을 기준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71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0873" algn="l"/>
                  <a:tab pos="97396" algn="l"/>
                </a:tabLst>
                <a:defRPr/>
              </a:pPr>
              <a:r>
                <a:rPr kumimoji="0" lang="ko-KR" altLang="en-US" sz="1200" b="0" i="0" u="none" strike="noStrike" kern="1200" cap="none" spc="-60" normalizeH="0" baseline="0" noProof="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     각 컬럼에 대한 설명은 코드파일 참고</a:t>
              </a:r>
              <a:endParaRPr lang="en-US" altLang="ko-KR" sz="12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0873" algn="l"/>
                  <a:tab pos="97396" algn="l"/>
                </a:tabLst>
                <a:defRPr/>
              </a:pPr>
              <a:endParaRPr lang="en-US" altLang="ko-KR" sz="5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50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</a:t>
              </a: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개의 업종데이터를 결합</a:t>
              </a:r>
              <a:endParaRPr lang="en-US" altLang="ko-KR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7D51351-4031-41B5-9418-A4340486D4D8}"/>
                </a:ext>
              </a:extLst>
            </p:cNvPr>
            <p:cNvSpPr/>
            <p:nvPr/>
          </p:nvSpPr>
          <p:spPr>
            <a:xfrm>
              <a:off x="732266" y="5526263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26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8000" y="610575"/>
            <a:ext cx="5962650" cy="6381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‘</a:t>
            </a:r>
            <a:r>
              <a:rPr lang="ko-KR" altLang="en-US" dirty="0"/>
              <a:t>면적</a:t>
            </a:r>
            <a:r>
              <a:rPr lang="en-US" altLang="ko-KR" dirty="0"/>
              <a:t>’ </a:t>
            </a:r>
            <a:r>
              <a:rPr lang="ko-KR" altLang="en-US" dirty="0"/>
              <a:t>컬럼 생성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ko-KR" altLang="en-US" dirty="0"/>
              <a:t>각 컬럼의 데이터 타입 처리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9ACA07-7D49-44A4-B192-23A267B3F563}"/>
              </a:ext>
            </a:extLst>
          </p:cNvPr>
          <p:cNvGrpSpPr/>
          <p:nvPr/>
        </p:nvGrpSpPr>
        <p:grpSpPr>
          <a:xfrm>
            <a:off x="833129" y="1743614"/>
            <a:ext cx="7084501" cy="4765737"/>
            <a:chOff x="656149" y="1743614"/>
            <a:chExt cx="7084501" cy="47657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593C3C-EE5B-4780-A697-2F11AFA8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149" y="1743614"/>
              <a:ext cx="3709373" cy="4765737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A3F6037-18B0-4172-9AF6-D3B39814C935}"/>
                </a:ext>
              </a:extLst>
            </p:cNvPr>
            <p:cNvGrpSpPr/>
            <p:nvPr/>
          </p:nvGrpSpPr>
          <p:grpSpPr>
            <a:xfrm>
              <a:off x="4954953" y="2544789"/>
              <a:ext cx="2785697" cy="2901461"/>
              <a:chOff x="5698881" y="2271556"/>
              <a:chExt cx="2785697" cy="2901461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1AD51860-2FE3-490D-B191-F1D7BCD295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05854" y="3609453"/>
                <a:ext cx="117231" cy="197827"/>
              </a:xfrm>
              <a:custGeom>
                <a:avLst/>
                <a:gdLst>
                  <a:gd name="T0" fmla="*/ 0 w 80"/>
                  <a:gd name="T1" fmla="*/ 0 h 135"/>
                  <a:gd name="T2" fmla="*/ 80 w 80"/>
                  <a:gd name="T3" fmla="*/ 68 h 135"/>
                  <a:gd name="T4" fmla="*/ 0 w 80"/>
                  <a:gd name="T5" fmla="*/ 135 h 135"/>
                  <a:gd name="T6" fmla="*/ 0 w 80"/>
                  <a:gd name="T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135">
                    <a:moveTo>
                      <a:pt x="0" y="0"/>
                    </a:moveTo>
                    <a:lnTo>
                      <a:pt x="80" y="68"/>
                    </a:lnTo>
                    <a:lnTo>
                      <a:pt x="0" y="1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7" name="Freeform 11">
                <a:extLst>
                  <a:ext uri="{FF2B5EF4-FFF2-40B4-BE49-F238E27FC236}">
                    <a16:creationId xmlns:a16="http://schemas.microsoft.com/office/drawing/2014/main" id="{4F2E8866-D0FA-4B92-A2ED-5F64A0864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881" y="3921579"/>
                <a:ext cx="2785697" cy="1251438"/>
              </a:xfrm>
              <a:custGeom>
                <a:avLst/>
                <a:gdLst>
                  <a:gd name="T0" fmla="*/ 402 w 804"/>
                  <a:gd name="T1" fmla="*/ 282 h 360"/>
                  <a:gd name="T2" fmla="*/ 78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5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5" y="0"/>
                      <a:pt x="725" y="0"/>
                      <a:pt x="725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" name="Freeform 12">
                <a:extLst>
                  <a:ext uri="{FF2B5EF4-FFF2-40B4-BE49-F238E27FC236}">
                    <a16:creationId xmlns:a16="http://schemas.microsoft.com/office/drawing/2014/main" id="{F8416F6E-9755-4E3F-B759-B9EFDC487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882" y="2271556"/>
                <a:ext cx="2782766" cy="1239715"/>
              </a:xfrm>
              <a:custGeom>
                <a:avLst/>
                <a:gdLst>
                  <a:gd name="T0" fmla="*/ 402 w 803"/>
                  <a:gd name="T1" fmla="*/ 78 h 357"/>
                  <a:gd name="T2" fmla="*/ 725 w 803"/>
                  <a:gd name="T3" fmla="*/ 357 h 357"/>
                  <a:gd name="T4" fmla="*/ 803 w 803"/>
                  <a:gd name="T5" fmla="*/ 357 h 357"/>
                  <a:gd name="T6" fmla="*/ 402 w 803"/>
                  <a:gd name="T7" fmla="*/ 0 h 357"/>
                  <a:gd name="T8" fmla="*/ 0 w 803"/>
                  <a:gd name="T9" fmla="*/ 357 h 357"/>
                  <a:gd name="T10" fmla="*/ 78 w 803"/>
                  <a:gd name="T11" fmla="*/ 357 h 357"/>
                  <a:gd name="T12" fmla="*/ 402 w 803"/>
                  <a:gd name="T13" fmla="*/ 7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357">
                    <a:moveTo>
                      <a:pt x="402" y="78"/>
                    </a:moveTo>
                    <a:cubicBezTo>
                      <a:pt x="566" y="78"/>
                      <a:pt x="702" y="200"/>
                      <a:pt x="725" y="357"/>
                    </a:cubicBezTo>
                    <a:cubicBezTo>
                      <a:pt x="803" y="357"/>
                      <a:pt x="803" y="357"/>
                      <a:pt x="803" y="357"/>
                    </a:cubicBezTo>
                    <a:cubicBezTo>
                      <a:pt x="780" y="157"/>
                      <a:pt x="609" y="0"/>
                      <a:pt x="402" y="0"/>
                    </a:cubicBezTo>
                    <a:cubicBezTo>
                      <a:pt x="195" y="0"/>
                      <a:pt x="24" y="157"/>
                      <a:pt x="0" y="357"/>
                    </a:cubicBezTo>
                    <a:cubicBezTo>
                      <a:pt x="78" y="357"/>
                      <a:pt x="78" y="357"/>
                      <a:pt x="78" y="357"/>
                    </a:cubicBezTo>
                    <a:cubicBezTo>
                      <a:pt x="101" y="200"/>
                      <a:pt x="238" y="78"/>
                      <a:pt x="402" y="78"/>
                    </a:cubicBezTo>
                    <a:close/>
                  </a:path>
                </a:pathLst>
              </a:custGeom>
              <a:solidFill>
                <a:srgbClr val="1C6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704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Oval 15">
                <a:extLst>
                  <a:ext uri="{FF2B5EF4-FFF2-40B4-BE49-F238E27FC236}">
                    <a16:creationId xmlns:a16="http://schemas.microsoft.com/office/drawing/2014/main" id="{E07468C7-1202-476E-89F2-C086B9F30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8501" y="2733152"/>
                <a:ext cx="2000250" cy="200611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10" name="Rectangle 18">
                <a:extLst>
                  <a:ext uri="{FF2B5EF4-FFF2-40B4-BE49-F238E27FC236}">
                    <a16:creationId xmlns:a16="http://schemas.microsoft.com/office/drawing/2014/main" id="{0AD21985-A440-4E51-B806-A47F0C082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1177" y="3564025"/>
                <a:ext cx="194897" cy="27843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62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C6EEF5-6253-41DC-9BC2-43C099E315DF}"/>
                  </a:ext>
                </a:extLst>
              </p:cNvPr>
              <p:cNvSpPr txBox="1"/>
              <p:nvPr/>
            </p:nvSpPr>
            <p:spPr>
              <a:xfrm>
                <a:off x="6257689" y="3706167"/>
                <a:ext cx="1681871" cy="7215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소재지면적</a:t>
                </a:r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 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컬럼과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시설면적</a:t>
                </a:r>
                <a:r>
                  <a:rPr lang="en-US" altLang="ko-KR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컬럼을</a:t>
                </a:r>
                <a:endParaRPr lang="en-US" altLang="ko-KR" sz="136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363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합쳐서 생성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09D990-7D62-48F6-BF39-97C1BFB8EB23}"/>
                  </a:ext>
                </a:extLst>
              </p:cNvPr>
              <p:cNvSpPr txBox="1"/>
              <p:nvPr/>
            </p:nvSpPr>
            <p:spPr>
              <a:xfrm>
                <a:off x="6405970" y="3087716"/>
                <a:ext cx="13853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1C657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1C657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면적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1C657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 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1C657C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컬럼</a:t>
                </a: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73242D7-391F-49A9-B1CC-B082C68CCB1C}"/>
              </a:ext>
            </a:extLst>
          </p:cNvPr>
          <p:cNvGrpSpPr/>
          <p:nvPr/>
        </p:nvGrpSpPr>
        <p:grpSpPr>
          <a:xfrm>
            <a:off x="657713" y="1411750"/>
            <a:ext cx="8286236" cy="5226917"/>
            <a:chOff x="657713" y="1411750"/>
            <a:chExt cx="8286236" cy="522691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A7ABAD-A83C-4AAA-99D6-E44D628A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3135" y="1411750"/>
              <a:ext cx="5610814" cy="522691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25BD843-ECE5-4BD5-B39E-367E77F30369}"/>
                </a:ext>
              </a:extLst>
            </p:cNvPr>
            <p:cNvGrpSpPr/>
            <p:nvPr/>
          </p:nvGrpSpPr>
          <p:grpSpPr>
            <a:xfrm>
              <a:off x="657713" y="1729092"/>
              <a:ext cx="2090467" cy="4593050"/>
              <a:chOff x="6974875" y="1839229"/>
              <a:chExt cx="2090467" cy="326371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AD00437-034E-45C3-9581-A8BBD818D2CE}"/>
                  </a:ext>
                </a:extLst>
              </p:cNvPr>
              <p:cNvSpPr/>
              <p:nvPr/>
            </p:nvSpPr>
            <p:spPr>
              <a:xfrm>
                <a:off x="6999999" y="1839229"/>
                <a:ext cx="1982124" cy="378259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타입 처리</a:t>
                </a:r>
                <a:endPara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45126B0-4F62-4CED-98A1-A9833ABC6E92}"/>
                  </a:ext>
                </a:extLst>
              </p:cNvPr>
              <p:cNvSpPr/>
              <p:nvPr/>
            </p:nvSpPr>
            <p:spPr>
              <a:xfrm>
                <a:off x="6974875" y="2414739"/>
                <a:ext cx="2090467" cy="2573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 컬럼 데이터를 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spc="-60" dirty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 용도에 맞게 타입을 변경</a:t>
                </a:r>
                <a:endPara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704E7DE-4B03-4023-8EDF-D397D71836DB}"/>
                  </a:ext>
                </a:extLst>
              </p:cNvPr>
              <p:cNvSpPr/>
              <p:nvPr/>
            </p:nvSpPr>
            <p:spPr>
              <a:xfrm>
                <a:off x="7044766" y="5044543"/>
                <a:ext cx="1982124" cy="58399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193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933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C9511-5314-4649-B99D-D2FE017A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/>
              <a:t>5. </a:t>
            </a:r>
            <a:r>
              <a:rPr lang="ko-KR" altLang="en-US" sz="3000" dirty="0"/>
              <a:t>폐업과 휴업 합치기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BD1697-6C6E-4182-BA12-48BB7D4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2" y="2005881"/>
            <a:ext cx="5742224" cy="38049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C3F94E-6B67-4949-BE0F-D777E474A04B}"/>
              </a:ext>
            </a:extLst>
          </p:cNvPr>
          <p:cNvGrpSpPr/>
          <p:nvPr/>
        </p:nvGrpSpPr>
        <p:grpSpPr>
          <a:xfrm>
            <a:off x="6274462" y="2005883"/>
            <a:ext cx="2644966" cy="3804982"/>
            <a:chOff x="643836" y="2987944"/>
            <a:chExt cx="2644966" cy="25845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BFE021-A1CD-4C5F-9B5C-1127267905E3}"/>
                </a:ext>
              </a:extLst>
            </p:cNvPr>
            <p:cNvSpPr/>
            <p:nvPr/>
          </p:nvSpPr>
          <p:spPr>
            <a:xfrm>
              <a:off x="675624" y="2987944"/>
              <a:ext cx="2507885" cy="320507"/>
            </a:xfrm>
            <a:prstGeom prst="rect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폐업</a:t>
              </a:r>
              <a:r>
                <a:rPr lang="en-US" altLang="ko-KR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6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휴업 합치기</a:t>
              </a:r>
              <a:endParaRPr lang="en-US" altLang="ko-KR" sz="16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EA0217-714A-463F-9BCE-B7BA09C0B37B}"/>
                </a:ext>
              </a:extLst>
            </p:cNvPr>
            <p:cNvSpPr/>
            <p:nvPr/>
          </p:nvSpPr>
          <p:spPr>
            <a:xfrm>
              <a:off x="643836" y="3443695"/>
              <a:ext cx="2644966" cy="2037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폐업과 휴업 컬럼은 자의적으로 정지시킨다는 부분에서 같은 의미의 데이터로 보았고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endParaRPr lang="ko-KR" altLang="en-US" sz="16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58270" indent="-158270" latinLnBrk="0">
                <a:spcBef>
                  <a:spcPts val="171"/>
                </a:spcBef>
                <a:buFont typeface="Arial" panose="020B0604020202020204" pitchFamily="34" charset="0"/>
                <a:buChar char="•"/>
                <a:tabLst>
                  <a:tab pos="60873" algn="l"/>
                  <a:tab pos="97396" algn="l"/>
                </a:tabLst>
              </a:pPr>
              <a:r>
                <a:rPr lang="ko-KR" altLang="en-US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폐업일자와 휴업시작일자를 합치기로 하였다</a:t>
              </a:r>
              <a:r>
                <a:rPr lang="en-US" altLang="ko-KR" sz="1600" spc="-60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C44AA6-7EB6-4DF0-9FA7-E00127E5AF76}"/>
                </a:ext>
              </a:extLst>
            </p:cNvPr>
            <p:cNvSpPr/>
            <p:nvPr/>
          </p:nvSpPr>
          <p:spPr>
            <a:xfrm>
              <a:off x="732266" y="5526263"/>
              <a:ext cx="2507885" cy="46247"/>
            </a:xfrm>
            <a:prstGeom prst="rect">
              <a:avLst/>
            </a:prstGeom>
            <a:solidFill>
              <a:srgbClr val="3E3D43"/>
            </a:solidFill>
            <a:ln>
              <a:solidFill>
                <a:srgbClr val="3E3D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en-US" altLang="ko-KR" sz="1193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25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1356</Words>
  <Application>Microsoft Office PowerPoint</Application>
  <PresentationFormat>화면 슬라이드 쇼(4:3)</PresentationFormat>
  <Paragraphs>316</Paragraphs>
  <Slides>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Calibri</vt:lpstr>
      <vt:lpstr>맑은 고딕</vt:lpstr>
      <vt:lpstr>HY견고딕</vt:lpstr>
      <vt:lpstr>Calibri Light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데이터 전처리 및 Feature Engineering</vt:lpstr>
      <vt:lpstr>1. 데이터 불러오기 및 확인</vt:lpstr>
      <vt:lpstr>2. 사용할 컬럼 선정</vt:lpstr>
      <vt:lpstr>3. 선정한 컬럼 기준으로                                  7개 업종데이터 결합 </vt:lpstr>
      <vt:lpstr>4. ‘면적’ 컬럼 생성,         각 컬럼의 데이터 타입 처리</vt:lpstr>
      <vt:lpstr>5. 폐업과 휴업 합치기</vt:lpstr>
      <vt:lpstr>6. ‘시도명‘ 컬럼 생성 </vt:lpstr>
      <vt:lpstr>7. ‘좌표정보(X),(Y)’ 컬럼의 결측치 처리</vt:lpstr>
      <vt:lpstr>8. 좌표계 변환,   ‘지역’ 컬럼 생성</vt:lpstr>
      <vt:lpstr>PowerPoint 프레젠테이션</vt:lpstr>
      <vt:lpstr>시각화, EDA 및 Feature Engineering</vt:lpstr>
      <vt:lpstr>A. 범주형 데이터 EDA</vt:lpstr>
      <vt:lpstr>B. 시계열 데이터 EDA</vt:lpstr>
      <vt:lpstr>C. 위치 데이터 EDA</vt:lpstr>
      <vt:lpstr>D. Feature Engineering</vt:lpstr>
      <vt:lpstr>PowerPoint 프레젠테이션</vt:lpstr>
      <vt:lpstr>3. 영업중, 폐휴업 분류 모델링</vt:lpstr>
      <vt:lpstr>1. EDA 및 Feature Engineering</vt:lpstr>
      <vt:lpstr>2. 모델링</vt:lpstr>
      <vt:lpstr>3. 모델링 결과</vt:lpstr>
      <vt:lpstr>PowerPoint 프레젠테이션</vt:lpstr>
      <vt:lpstr>4. 창업/폐휴업 시계열 예측</vt:lpstr>
      <vt:lpstr>1. 시계열 데이터 전처리</vt:lpstr>
      <vt:lpstr>2. 시계열 데이터 살펴보기</vt:lpstr>
      <vt:lpstr>3. 모델 학습</vt:lpstr>
      <vt:lpstr>4. 모델 성능 및 실제데이터 비교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이승은</dc:creator>
  <cp:lastModifiedBy>서민경</cp:lastModifiedBy>
  <cp:revision>13</cp:revision>
  <dcterms:created xsi:type="dcterms:W3CDTF">2021-02-17T06:11:37Z</dcterms:created>
  <dcterms:modified xsi:type="dcterms:W3CDTF">2022-02-03T22:48:35Z</dcterms:modified>
</cp:coreProperties>
</file>